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6" r:id="rId5"/>
    <p:sldId id="260" r:id="rId6"/>
    <p:sldId id="258" r:id="rId7"/>
    <p:sldId id="267" r:id="rId8"/>
    <p:sldId id="270" r:id="rId9"/>
    <p:sldId id="273" r:id="rId10"/>
    <p:sldId id="271" r:id="rId11"/>
    <p:sldId id="275" r:id="rId12"/>
    <p:sldId id="274" r:id="rId13"/>
    <p:sldId id="272" r:id="rId14"/>
    <p:sldId id="259" r:id="rId15"/>
    <p:sldId id="261"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9237f6954b4b1d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79" autoAdjust="0"/>
  </p:normalViewPr>
  <p:slideViewPr>
    <p:cSldViewPr snapToGrid="0">
      <p:cViewPr varScale="1">
        <p:scale>
          <a:sx n="82" d="100"/>
          <a:sy n="82" d="100"/>
        </p:scale>
        <p:origin x="3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88632D-FD8C-447B-A35B-091D6143A3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37597155-ADA8-4150-AFEA-CA345BBFE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315F698-1397-4594-8B7D-4179BC2873AE}"/>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5" name="Footer Placeholder 4">
            <a:extLst>
              <a:ext uri="{FF2B5EF4-FFF2-40B4-BE49-F238E27FC236}">
                <a16:creationId xmlns="" xmlns:a16="http://schemas.microsoft.com/office/drawing/2014/main" id="{056B4C7C-C83E-4501-8EE7-E5842426D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72676B6-E22C-4122-8BF5-56ECAB495C85}"/>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1144165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69859A-9FCC-4477-AC48-D41D9AA457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B3850E9-FF69-40DA-A897-51245E1264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3296CB5-CFBC-4478-868B-577F73D14638}"/>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5" name="Footer Placeholder 4">
            <a:extLst>
              <a:ext uri="{FF2B5EF4-FFF2-40B4-BE49-F238E27FC236}">
                <a16:creationId xmlns="" xmlns:a16="http://schemas.microsoft.com/office/drawing/2014/main" id="{5313769B-3997-49BF-B6E0-E0595D3D0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46B7C28-2759-4B53-A729-3B9B455BC88D}"/>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151662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DBD2D67-8BEE-4453-9879-0CCC57FED4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C28AE12-2DB2-4FDE-905C-3BF1CEC84C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95158B3-506F-403F-BB22-B35A6BB251FA}"/>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5" name="Footer Placeholder 4">
            <a:extLst>
              <a:ext uri="{FF2B5EF4-FFF2-40B4-BE49-F238E27FC236}">
                <a16:creationId xmlns="" xmlns:a16="http://schemas.microsoft.com/office/drawing/2014/main" id="{194FAC65-2631-4207-8C79-D57705A97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39E935E-2956-4295-915A-5508BC1AFFF0}"/>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3819243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D6FDA5-5DC9-4EC1-A181-1BA1870F32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D908A7C-4307-4151-9FE4-ADC16667FB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AB57A79-D297-4873-95FD-C7791623C0E9}"/>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5" name="Footer Placeholder 4">
            <a:extLst>
              <a:ext uri="{FF2B5EF4-FFF2-40B4-BE49-F238E27FC236}">
                <a16:creationId xmlns="" xmlns:a16="http://schemas.microsoft.com/office/drawing/2014/main" id="{B6B38958-126C-4245-AC43-C4730E78E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044E2C5-9D40-4C91-B47C-33D245B31294}"/>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94303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64CEAA-A76E-4640-98AC-FB32DF212F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645DB32C-4B4D-4424-93C3-2A3A2D70F1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224B29C8-05F1-4C4F-A091-A50B7FDEBDA0}"/>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5" name="Footer Placeholder 4">
            <a:extLst>
              <a:ext uri="{FF2B5EF4-FFF2-40B4-BE49-F238E27FC236}">
                <a16:creationId xmlns="" xmlns:a16="http://schemas.microsoft.com/office/drawing/2014/main" id="{244CE4D6-996D-4003-AA1D-AB6A0BA8A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F13BE75-02DD-4A95-81FE-233AFD0BC9CC}"/>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044277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C4DDF7-B162-445A-8191-BC015249E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34043A4-DEF8-43D3-ACAE-ADE762974C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9E5CE68-05D4-4A9B-B7AE-9CC4E51AB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3AC9788-3E49-443A-981B-D9E3F2CBC24A}"/>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6" name="Footer Placeholder 5">
            <a:extLst>
              <a:ext uri="{FF2B5EF4-FFF2-40B4-BE49-F238E27FC236}">
                <a16:creationId xmlns="" xmlns:a16="http://schemas.microsoft.com/office/drawing/2014/main" id="{789C7E0D-5263-40F0-A0AF-5CCDBAE218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1D013AE-A962-4A61-8605-C5BC712576C4}"/>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95893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65C0BE-FE56-4479-8550-FE49355BA4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3BC5BA7F-362A-4E44-B3AA-28AADAF910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09BA8DD-41DD-4809-BA61-7A6B1334C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51539147-20F0-4793-AA41-92F626C638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97017C8-3C71-42C6-9AB4-FBEAFEDED8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6A80F98-C64B-4B2A-B44F-731BA5C338D8}"/>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8" name="Footer Placeholder 7">
            <a:extLst>
              <a:ext uri="{FF2B5EF4-FFF2-40B4-BE49-F238E27FC236}">
                <a16:creationId xmlns="" xmlns:a16="http://schemas.microsoft.com/office/drawing/2014/main" id="{F75EC4C4-62DE-448F-AC11-6FB14781B8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5A115AD1-0B71-4F48-8D01-E90770894181}"/>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1585934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EC6530-CBEA-4633-AF3D-7D411A0D7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626F31E-9DC3-4EB6-B850-FE1BBAB7DAE1}"/>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4" name="Footer Placeholder 3">
            <a:extLst>
              <a:ext uri="{FF2B5EF4-FFF2-40B4-BE49-F238E27FC236}">
                <a16:creationId xmlns="" xmlns:a16="http://schemas.microsoft.com/office/drawing/2014/main" id="{92BF68E9-2752-4828-AD31-42C63B3765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EBF2D92-A561-4AE8-BEE6-0B18C87BDBD7}"/>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736049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B75A4AA-2BFB-424F-B782-84A05F423D5E}"/>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3" name="Footer Placeholder 2">
            <a:extLst>
              <a:ext uri="{FF2B5EF4-FFF2-40B4-BE49-F238E27FC236}">
                <a16:creationId xmlns="" xmlns:a16="http://schemas.microsoft.com/office/drawing/2014/main" id="{D2A72C94-98A4-4783-8A4F-7665ABBF48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0B6F082A-CF00-4AA6-8367-735F7E0E1E71}"/>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77052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E5F192-B7B5-45EC-BC8D-689924E3FC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2534AAB-665F-4DB6-9BE0-8569F88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CA295EB3-0FDB-49EA-B4A0-B4029D55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4FCDE78-56C5-46C7-938A-793A71F6AAC7}"/>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6" name="Footer Placeholder 5">
            <a:extLst>
              <a:ext uri="{FF2B5EF4-FFF2-40B4-BE49-F238E27FC236}">
                <a16:creationId xmlns="" xmlns:a16="http://schemas.microsoft.com/office/drawing/2014/main" id="{37D7381F-A3F2-4E36-97F9-F2A36F4550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F4513EC-5FF3-4F79-87F6-F9EDD5244F37}"/>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333273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9A8408-4395-4495-907F-227E73CEE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42E66530-30BE-4CE6-B3B0-62648DEEB6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F994A875-82CB-4B24-824F-C53072DF7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A8D01F5-DAA9-47BA-A466-3F7A29F142A7}"/>
              </a:ext>
            </a:extLst>
          </p:cNvPr>
          <p:cNvSpPr>
            <a:spLocks noGrp="1"/>
          </p:cNvSpPr>
          <p:nvPr>
            <p:ph type="dt" sz="half" idx="10"/>
          </p:nvPr>
        </p:nvSpPr>
        <p:spPr/>
        <p:txBody>
          <a:bodyPr/>
          <a:lstStyle/>
          <a:p>
            <a:fld id="{F78FADD8-C4E9-43D7-B201-71868832C3CC}" type="datetimeFigureOut">
              <a:rPr lang="en-US" smtClean="0"/>
              <a:t>1/21/2021</a:t>
            </a:fld>
            <a:endParaRPr lang="en-US"/>
          </a:p>
        </p:txBody>
      </p:sp>
      <p:sp>
        <p:nvSpPr>
          <p:cNvPr id="6" name="Footer Placeholder 5">
            <a:extLst>
              <a:ext uri="{FF2B5EF4-FFF2-40B4-BE49-F238E27FC236}">
                <a16:creationId xmlns="" xmlns:a16="http://schemas.microsoft.com/office/drawing/2014/main" id="{719E92DA-79F1-4757-9437-0690587CC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8889CFD-000A-4D4A-9022-B2F9298F0C4B}"/>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152181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D36CA34-071D-4AF2-A8A5-75609A2B1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B1F82F5-AE87-407B-9C24-3EDBEFECC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0B0B79E-0DDE-49EE-A1D2-AA0F1565CE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FADD8-C4E9-43D7-B201-71868832C3CC}" type="datetimeFigureOut">
              <a:rPr lang="en-US" smtClean="0"/>
              <a:t>1/21/2021</a:t>
            </a:fld>
            <a:endParaRPr lang="en-US"/>
          </a:p>
        </p:txBody>
      </p:sp>
      <p:sp>
        <p:nvSpPr>
          <p:cNvPr id="5" name="Footer Placeholder 4">
            <a:extLst>
              <a:ext uri="{FF2B5EF4-FFF2-40B4-BE49-F238E27FC236}">
                <a16:creationId xmlns="" xmlns:a16="http://schemas.microsoft.com/office/drawing/2014/main" id="{5A3425AE-026B-49D1-A345-61429DD42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65075321-449D-4966-B939-C2BED6EB98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78716-5576-4404-B733-992B932B38E2}" type="slidenum">
              <a:rPr lang="en-US" smtClean="0"/>
              <a:t>‹#›</a:t>
            </a:fld>
            <a:endParaRPr lang="en-US"/>
          </a:p>
        </p:txBody>
      </p:sp>
    </p:spTree>
    <p:extLst>
      <p:ext uri="{BB962C8B-B14F-4D97-AF65-F5344CB8AC3E}">
        <p14:creationId xmlns:p14="http://schemas.microsoft.com/office/powerpoint/2010/main" val="1199039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DC5E45B6-F2F5-4917-BDA6-A4AE6D43C881}"/>
              </a:ext>
            </a:extLst>
          </p:cNvPr>
          <p:cNvSpPr txBox="1">
            <a:spLocks/>
          </p:cNvSpPr>
          <p:nvPr/>
        </p:nvSpPr>
        <p:spPr>
          <a:xfrm>
            <a:off x="1805496" y="3041821"/>
            <a:ext cx="8900604" cy="1325563"/>
          </a:xfrm>
          <a:prstGeom prst="rect">
            <a:avLst/>
          </a:prstGeom>
        </p:spPr>
        <p:txBody>
          <a:bodyPr vert="horz" lIns="91440" tIns="45720" rIns="91440" bIns="45720" rtlCol="0" anchor="b">
            <a:normAutofit lnSpcReduction="10000"/>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INTERNSHIP INFORMATION SYSTEM </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 xmlns:a16="http://schemas.microsoft.com/office/drawing/2014/main" id="{E8C9A320-32FB-4C43-BC2A-F5EE6D588775}"/>
              </a:ext>
            </a:extLst>
          </p:cNvPr>
          <p:cNvSpPr txBox="1">
            <a:spLocks/>
          </p:cNvSpPr>
          <p:nvPr/>
        </p:nvSpPr>
        <p:spPr>
          <a:xfrm>
            <a:off x="203200" y="4676588"/>
            <a:ext cx="11714480"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a:t>
            </a:r>
            <a:r>
              <a:rPr lang="tr-TR" sz="2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Number</a:t>
            </a:r>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16290126, 17290074, 17290114</a:t>
            </a:r>
          </a:p>
          <a:p>
            <a:pPr algn="just"/>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Name SURNAME: Ozan ŞIK, Mert Can AK, Ahmet Said ÖZDEMİR</a:t>
            </a:r>
          </a:p>
          <a:p>
            <a:pPr algn="just"/>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Supervisor Name SURNAME : Kurtuluş KÜLLÜ</a:t>
            </a:r>
            <a:endParaRPr lang="en-US"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 xmlns:a16="http://schemas.microsoft.com/office/drawing/2014/main" id="{2ADF1E78-5BA3-4DFB-9B71-F0FFCFB12C42}"/>
              </a:ext>
            </a:extLst>
          </p:cNvPr>
          <p:cNvSpPr txBox="1">
            <a:spLocks/>
          </p:cNvSpPr>
          <p:nvPr/>
        </p:nvSpPr>
        <p:spPr>
          <a:xfrm>
            <a:off x="1716670" y="659913"/>
            <a:ext cx="8900604"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ANKARA UNIVERSITY</a:t>
            </a:r>
          </a:p>
          <a:p>
            <a:r>
              <a:rPr lang="tr-TR"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COMPUTER ENGINEERING</a:t>
            </a:r>
            <a:endParaRPr lang="en-US"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 xmlns:a16="http://schemas.microsoft.com/office/drawing/2014/main" id="{83A3FE9A-6A6A-417C-8BCC-7250CDDFBED8}"/>
              </a:ext>
            </a:extLst>
          </p:cNvPr>
          <p:cNvSpPr txBox="1">
            <a:spLocks/>
          </p:cNvSpPr>
          <p:nvPr/>
        </p:nvSpPr>
        <p:spPr>
          <a:xfrm>
            <a:off x="4169545" y="6038508"/>
            <a:ext cx="4172505" cy="702188"/>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Ankara 22.01.2021</a:t>
            </a:r>
          </a:p>
        </p:txBody>
      </p:sp>
    </p:spTree>
    <p:extLst>
      <p:ext uri="{BB962C8B-B14F-4D97-AF65-F5344CB8AC3E}">
        <p14:creationId xmlns:p14="http://schemas.microsoft.com/office/powerpoint/2010/main" val="37440782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1881" y="1981199"/>
            <a:ext cx="7510119" cy="4991101"/>
          </a:xfrm>
        </p:spPr>
      </p:pic>
      <p:sp>
        <p:nvSpPr>
          <p:cNvPr id="9" name="İçerik Yer Tutucusu 5">
            <a:extLst>
              <a:ext uri="{FF2B5EF4-FFF2-40B4-BE49-F238E27FC236}">
                <a16:creationId xmlns="" xmlns:a16="http://schemas.microsoft.com/office/drawing/2014/main" id="{7331535F-C12F-47E7-A5CA-95CCC78636C0}"/>
              </a:ext>
            </a:extLst>
          </p:cNvPr>
          <p:cNvSpPr txBox="1">
            <a:spLocks/>
          </p:cNvSpPr>
          <p:nvPr/>
        </p:nvSpPr>
        <p:spPr>
          <a:xfrm>
            <a:off x="419099" y="2873374"/>
            <a:ext cx="3987801" cy="3206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sz="1800" dirty="0" err="1" smtClean="0">
                <a:latin typeface="Times New Roman" panose="02020603050405020304" pitchFamily="18" charset="0"/>
                <a:cs typeface="Times New Roman" panose="02020603050405020304" pitchFamily="18" charset="0"/>
              </a:rPr>
              <a:t>There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are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three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user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types</a:t>
            </a:r>
            <a:r>
              <a:rPr lang="tr-TR" sz="1800" dirty="0" smtClean="0">
                <a:latin typeface="Times New Roman" panose="02020603050405020304" pitchFamily="18" charset="0"/>
                <a:cs typeface="Times New Roman" panose="02020603050405020304" pitchFamily="18" charset="0"/>
              </a:rPr>
              <a:t> in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system</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These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are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student</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teacher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and</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admin</a:t>
            </a:r>
            <a:r>
              <a:rPr lang="tr-TR" sz="1800" dirty="0" smtClean="0">
                <a:latin typeface="Times New Roman" panose="02020603050405020304" pitchFamily="18" charset="0"/>
                <a:cs typeface="Times New Roman" panose="02020603050405020304" pitchFamily="18" charset="0"/>
              </a:rPr>
              <a:t>.</a:t>
            </a:r>
          </a:p>
          <a:p>
            <a:pPr algn="just"/>
            <a:r>
              <a:rPr lang="tr-TR" sz="1800" dirty="0" err="1" smtClean="0">
                <a:latin typeface="Times New Roman" panose="02020603050405020304" pitchFamily="18" charset="0"/>
                <a:cs typeface="Times New Roman" panose="02020603050405020304" pitchFamily="18" charset="0"/>
              </a:rPr>
              <a:t>If</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user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type</a:t>
            </a:r>
            <a:r>
              <a:rPr lang="tr-TR" sz="1800" dirty="0" smtClean="0">
                <a:latin typeface="Times New Roman" panose="02020603050405020304" pitchFamily="18" charset="0"/>
                <a:cs typeface="Times New Roman" panose="02020603050405020304" pitchFamily="18" charset="0"/>
              </a:rPr>
              <a:t> is </a:t>
            </a:r>
            <a:r>
              <a:rPr lang="tr-TR" sz="1800" dirty="0" err="1" smtClean="0">
                <a:latin typeface="Times New Roman" panose="02020603050405020304" pitchFamily="18" charset="0"/>
                <a:cs typeface="Times New Roman" panose="02020603050405020304" pitchFamily="18" charset="0"/>
              </a:rPr>
              <a:t>admin</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user</a:t>
            </a:r>
            <a:r>
              <a:rPr lang="tr-TR" sz="1800" dirty="0" smtClean="0">
                <a:latin typeface="Times New Roman" panose="02020603050405020304" pitchFamily="18" charset="0"/>
                <a:cs typeface="Times New Roman" panose="02020603050405020304" pitchFamily="18" charset="0"/>
              </a:rPr>
              <a:t> can </a:t>
            </a:r>
            <a:r>
              <a:rPr lang="tr-TR" sz="1800" dirty="0" err="1" smtClean="0">
                <a:latin typeface="Times New Roman" panose="02020603050405020304" pitchFamily="18" charset="0"/>
                <a:cs typeface="Times New Roman" panose="02020603050405020304" pitchFamily="18" charset="0"/>
              </a:rPr>
              <a:t>select</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days</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that</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internship</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cannot</a:t>
            </a:r>
            <a:r>
              <a:rPr lang="tr-TR" sz="1800" dirty="0" smtClean="0">
                <a:latin typeface="Times New Roman" panose="02020603050405020304" pitchFamily="18" charset="0"/>
                <a:cs typeface="Times New Roman" panose="02020603050405020304" pitchFamily="18" charset="0"/>
              </a:rPr>
              <a:t> be done on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calendar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shown</a:t>
            </a:r>
            <a:r>
              <a:rPr lang="tr-TR" sz="1800" dirty="0" smtClean="0">
                <a:latin typeface="Times New Roman" panose="02020603050405020304" pitchFamily="18" charset="0"/>
                <a:cs typeface="Times New Roman" panose="02020603050405020304" pitchFamily="18" charset="0"/>
              </a:rPr>
              <a:t> in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figure</a:t>
            </a:r>
            <a:r>
              <a:rPr lang="tr-TR" sz="1800" dirty="0" smtClean="0">
                <a:latin typeface="Times New Roman" panose="02020603050405020304" pitchFamily="18" charset="0"/>
                <a:cs typeface="Times New Roman" panose="02020603050405020304" pitchFamily="18" charset="0"/>
              </a:rPr>
              <a:t>.</a:t>
            </a:r>
          </a:p>
          <a:p>
            <a:pPr algn="just"/>
            <a:r>
              <a:rPr lang="tr-TR" sz="1800" dirty="0" smtClean="0">
                <a:latin typeface="Times New Roman" panose="02020603050405020304" pitchFamily="18" charset="0"/>
                <a:cs typeface="Times New Roman" panose="02020603050405020304" pitchFamily="18" charset="0"/>
              </a:rPr>
              <a:t>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same</a:t>
            </a:r>
            <a:r>
              <a:rPr lang="tr-TR" sz="1800" dirty="0" smtClean="0">
                <a:latin typeface="Times New Roman" panose="02020603050405020304" pitchFamily="18" charset="0"/>
                <a:cs typeface="Times New Roman" panose="02020603050405020304" pitchFamily="18" charset="0"/>
              </a:rPr>
              <a:t> time,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calendar</a:t>
            </a:r>
            <a:r>
              <a:rPr lang="tr-TR" sz="1800" dirty="0" smtClean="0">
                <a:latin typeface="Times New Roman" panose="02020603050405020304" pitchFamily="18" charset="0"/>
                <a:cs typeface="Times New Roman" panose="02020603050405020304" pitchFamily="18" charset="0"/>
              </a:rPr>
              <a:t> is </a:t>
            </a:r>
            <a:r>
              <a:rPr lang="tr-TR" sz="1800" dirty="0" err="1" smtClean="0">
                <a:latin typeface="Times New Roman" panose="02020603050405020304" pitchFamily="18" charset="0"/>
                <a:cs typeface="Times New Roman" panose="02020603050405020304" pitchFamily="18" charset="0"/>
              </a:rPr>
              <a:t>used</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for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students</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to</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choose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their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internship</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days</a:t>
            </a:r>
            <a:r>
              <a:rPr lang="tr-TR" sz="1800" dirty="0" smtClean="0">
                <a:latin typeface="Times New Roman" panose="02020603050405020304" pitchFamily="18" charset="0"/>
                <a:cs typeface="Times New Roman" panose="02020603050405020304" pitchFamily="18" charset="0"/>
              </a:rPr>
              <a:t>. </a:t>
            </a: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189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EXPERIMENTS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7E6CED3-D8EA-4663-BF55-BAD1FAAC65F9}"/>
              </a:ext>
            </a:extLst>
          </p:cNvPr>
          <p:cNvSpPr>
            <a:spLocks noGrp="1"/>
          </p:cNvSpPr>
          <p:nvPr>
            <p:ph idx="1"/>
          </p:nvPr>
        </p:nvSpPr>
        <p:spPr>
          <a:xfrm>
            <a:off x="831819" y="2080866"/>
            <a:ext cx="10377604" cy="806836"/>
          </a:xfrm>
        </p:spPr>
        <p:txBody>
          <a:bodyPr>
            <a:normAutofit/>
          </a:bodyPr>
          <a:lstStyle/>
          <a:p>
            <a:pPr marL="0" indent="0" algn="just">
              <a:spcAft>
                <a:spcPts val="1800"/>
              </a:spcAft>
              <a:buNone/>
            </a:pPr>
            <a:r>
              <a:rPr lang="tr-TR" sz="1800" dirty="0" err="1" smtClean="0">
                <a:latin typeface="Times New Roman" panose="02020603050405020304" pitchFamily="18" charset="0"/>
                <a:cs typeface="Times New Roman" panose="02020603050405020304" pitchFamily="18" charset="0"/>
              </a:rPr>
              <a:t>If</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user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type</a:t>
            </a:r>
            <a:r>
              <a:rPr lang="tr-TR" sz="1800" dirty="0" smtClean="0">
                <a:latin typeface="Times New Roman" panose="02020603050405020304" pitchFamily="18" charset="0"/>
                <a:cs typeface="Times New Roman" panose="02020603050405020304" pitchFamily="18" charset="0"/>
              </a:rPr>
              <a:t> is </a:t>
            </a:r>
            <a:r>
              <a:rPr lang="tr-TR" sz="1800" dirty="0" err="1" smtClean="0">
                <a:latin typeface="Times New Roman" panose="02020603050405020304" pitchFamily="18" charset="0"/>
                <a:cs typeface="Times New Roman" panose="02020603050405020304" pitchFamily="18" charset="0"/>
              </a:rPr>
              <a:t>teacher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all</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internships</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that</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students</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have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entered</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are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shown</a:t>
            </a:r>
            <a:r>
              <a:rPr lang="tr-TR" sz="1800" dirty="0" smtClean="0">
                <a:latin typeface="Times New Roman" panose="02020603050405020304" pitchFamily="18" charset="0"/>
                <a:cs typeface="Times New Roman" panose="02020603050405020304" pitchFamily="18" charset="0"/>
              </a:rPr>
              <a:t> on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screen</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In</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this</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way</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teacher</a:t>
            </a:r>
            <a:r>
              <a:rPr lang="tr-TR" sz="1800" dirty="0" smtClean="0">
                <a:latin typeface="Times New Roman" panose="02020603050405020304" pitchFamily="18" charset="0"/>
                <a:cs typeface="Times New Roman" panose="02020603050405020304" pitchFamily="18" charset="0"/>
              </a:rPr>
              <a:t> can </a:t>
            </a:r>
            <a:r>
              <a:rPr lang="tr-TR" sz="1800" dirty="0" err="1" smtClean="0">
                <a:latin typeface="Times New Roman" panose="02020603050405020304" pitchFamily="18" charset="0"/>
                <a:cs typeface="Times New Roman" panose="02020603050405020304" pitchFamily="18" charset="0"/>
              </a:rPr>
              <a:t>confirm</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or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decline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internship</a:t>
            </a:r>
            <a:r>
              <a:rPr lang="tr-TR" sz="1800" dirty="0" smtClean="0">
                <a:latin typeface="Times New Roman" panose="02020603050405020304" pitchFamily="18" charset="0"/>
                <a:cs typeface="Times New Roman" panose="02020603050405020304" pitchFamily="18" charset="0"/>
              </a:rPr>
              <a:t> on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incoming</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screen</a:t>
            </a:r>
            <a:r>
              <a:rPr lang="tr-TR" sz="1800" dirty="0" smtClean="0">
                <a:latin typeface="Times New Roman" panose="02020603050405020304" pitchFamily="18" charset="0"/>
                <a:cs typeface="Times New Roman" panose="02020603050405020304" pitchFamily="18" charset="0"/>
              </a:rPr>
              <a:t>.</a:t>
            </a:r>
            <a:endParaRPr lang="tr-TR" sz="18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236" y="2801815"/>
            <a:ext cx="9026769" cy="4056185"/>
          </a:xfrm>
          <a:prstGeom prst="rect">
            <a:avLst/>
          </a:prstGeom>
        </p:spPr>
      </p:pic>
    </p:spTree>
    <p:extLst>
      <p:ext uri="{BB962C8B-B14F-4D97-AF65-F5344CB8AC3E}">
        <p14:creationId xmlns:p14="http://schemas.microsoft.com/office/powerpoint/2010/main" val="1641876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a:extLst>
              <a:ext uri="{FF2B5EF4-FFF2-40B4-BE49-F238E27FC236}">
                <a16:creationId xmlns="" xmlns:a16="http://schemas.microsoft.com/office/drawing/2014/main" id="{7331535F-C12F-47E7-A5CA-95CCC78636C0}"/>
              </a:ext>
            </a:extLst>
          </p:cNvPr>
          <p:cNvSpPr>
            <a:spLocks noGrp="1"/>
          </p:cNvSpPr>
          <p:nvPr>
            <p:ph idx="1"/>
          </p:nvPr>
        </p:nvSpPr>
        <p:spPr>
          <a:xfrm>
            <a:off x="838199" y="1892299"/>
            <a:ext cx="7286625" cy="4667250"/>
          </a:xfrm>
        </p:spPr>
        <p:txBody>
          <a:bodyPr>
            <a:normAutofit/>
          </a:bodyPr>
          <a:lstStyle/>
          <a:p>
            <a:pPr marL="0" indent="0">
              <a:buNone/>
            </a:pPr>
            <a:endParaRPr lang="tr-TR" sz="1800" dirty="0" smtClean="0">
              <a:latin typeface="Times New Roman" panose="02020603050405020304" pitchFamily="18" charset="0"/>
              <a:cs typeface="Times New Roman" panose="02020603050405020304" pitchFamily="18" charset="0"/>
            </a:endParaRPr>
          </a:p>
          <a:p>
            <a:pPr marL="0" indent="0" algn="just">
              <a:buNone/>
            </a:pPr>
            <a:r>
              <a:rPr lang="tr-TR" sz="1800" dirty="0" err="1" smtClean="0">
                <a:latin typeface="Times New Roman" panose="02020603050405020304" pitchFamily="18" charset="0"/>
                <a:cs typeface="Times New Roman" panose="02020603050405020304" pitchFamily="18" charset="0"/>
              </a:rPr>
              <a:t>In</a:t>
            </a:r>
            <a:r>
              <a:rPr lang="tr-TR" sz="1800" dirty="0" smtClean="0">
                <a:latin typeface="Times New Roman" panose="02020603050405020304" pitchFamily="18" charset="0"/>
                <a:cs typeface="Times New Roman" panose="02020603050405020304" pitchFamily="18" charset="0"/>
              </a:rPr>
              <a:t> </a:t>
            </a:r>
            <a:r>
              <a:rPr lang="tr-TR" sz="1800" dirty="0">
                <a:latin typeface="Times New Roman" panose="02020603050405020304" pitchFamily="18" charset="0"/>
                <a:cs typeface="Times New Roman" panose="02020603050405020304" pitchFamily="18" charset="0"/>
              </a:rPr>
              <a:t>mobile </a:t>
            </a:r>
            <a:r>
              <a:rPr lang="tr-TR" sz="1800" dirty="0" err="1">
                <a:latin typeface="Times New Roman" panose="02020603050405020304" pitchFamily="18" charset="0"/>
                <a:cs typeface="Times New Roman" panose="02020603050405020304" pitchFamily="18" charset="0"/>
              </a:rPr>
              <a:t>application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segment</a:t>
            </a:r>
            <a:r>
              <a:rPr lang="tr-TR" sz="1800" dirty="0">
                <a:latin typeface="Times New Roman" panose="02020603050405020304" pitchFamily="18" charset="0"/>
                <a:cs typeface="Times New Roman" panose="02020603050405020304" pitchFamily="18" charset="0"/>
              </a:rPr>
              <a:t> of </a:t>
            </a:r>
            <a:r>
              <a:rPr lang="tr-TR" sz="1800" dirty="0" err="1">
                <a:latin typeface="Times New Roman" panose="02020603050405020304" pitchFamily="18" charset="0"/>
                <a:cs typeface="Times New Roman" panose="02020603050405020304" pitchFamily="18" charset="0"/>
              </a:rPr>
              <a:t>this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system</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user</a:t>
            </a:r>
            <a:r>
              <a:rPr lang="tr-TR" sz="1800" dirty="0">
                <a:latin typeface="Times New Roman" panose="02020603050405020304" pitchFamily="18" charset="0"/>
                <a:cs typeface="Times New Roman" panose="02020603050405020304" pitchFamily="18" charset="0"/>
              </a:rPr>
              <a:t> is </a:t>
            </a:r>
            <a:r>
              <a:rPr lang="tr-TR" sz="1800" dirty="0" err="1">
                <a:latin typeface="Times New Roman" panose="02020603050405020304" pitchFamily="18" charset="0"/>
                <a:cs typeface="Times New Roman" panose="02020603050405020304" pitchFamily="18" charset="0"/>
              </a:rPr>
              <a:t>faced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with</a:t>
            </a:r>
            <a:r>
              <a:rPr lang="tr-TR" sz="1800" dirty="0">
                <a:latin typeface="Times New Roman" panose="02020603050405020304" pitchFamily="18" charset="0"/>
                <a:cs typeface="Times New Roman" panose="02020603050405020304" pitchFamily="18" charset="0"/>
              </a:rPr>
              <a:t> a </a:t>
            </a:r>
            <a:r>
              <a:rPr lang="tr-TR" sz="1800" dirty="0" err="1">
                <a:latin typeface="Times New Roman" panose="02020603050405020304" pitchFamily="18" charset="0"/>
                <a:cs typeface="Times New Roman" panose="02020603050405020304" pitchFamily="18" charset="0"/>
              </a:rPr>
              <a:t>home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screen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similar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to</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one</a:t>
            </a:r>
            <a:r>
              <a:rPr lang="tr-TR" sz="1800" dirty="0">
                <a:latin typeface="Times New Roman" panose="02020603050405020304" pitchFamily="18" charset="0"/>
                <a:cs typeface="Times New Roman" panose="02020603050405020304" pitchFamily="18" charset="0"/>
              </a:rPr>
              <a:t> in </a:t>
            </a: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figure</a:t>
            </a:r>
            <a:r>
              <a:rPr lang="tr-TR"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tr-TR" sz="1800" dirty="0">
                <a:latin typeface="Times New Roman" panose="02020603050405020304" pitchFamily="18" charset="0"/>
                <a:cs typeface="Times New Roman" panose="02020603050405020304" pitchFamily="18" charset="0"/>
              </a:rPr>
              <a:t>he/</a:t>
            </a:r>
            <a:r>
              <a:rPr lang="tr-TR" sz="1800" dirty="0" err="1">
                <a:latin typeface="Times New Roman" panose="02020603050405020304" pitchFamily="18" charset="0"/>
                <a:cs typeface="Times New Roman" panose="02020603050405020304" pitchFamily="18" charset="0"/>
              </a:rPr>
              <a:t>she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ca</a:t>
            </a:r>
            <a:r>
              <a:rPr lang="en-US" sz="1800" dirty="0">
                <a:latin typeface="Times New Roman" panose="02020603050405020304" pitchFamily="18" charset="0"/>
                <a:cs typeface="Times New Roman" panose="02020603050405020304" pitchFamily="18" charset="0"/>
              </a:rPr>
              <a:t>n click the “login” or “signup” button. </a:t>
            </a:r>
            <a:endParaRPr lang="tr-TR"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On the signup page, the user is asked to provide his/her “</a:t>
            </a:r>
            <a:r>
              <a:rPr lang="en-US" sz="1800" dirty="0" err="1">
                <a:latin typeface="Times New Roman" panose="02020603050405020304" pitchFamily="18" charset="0"/>
                <a:cs typeface="Times New Roman" panose="02020603050405020304" pitchFamily="18" charset="0"/>
              </a:rPr>
              <a:t>fullname</a:t>
            </a:r>
            <a:r>
              <a:rPr lang="en-US" sz="1800" dirty="0">
                <a:latin typeface="Times New Roman" panose="02020603050405020304" pitchFamily="18" charset="0"/>
                <a:cs typeface="Times New Roman" panose="02020603050405020304" pitchFamily="18" charset="0"/>
              </a:rPr>
              <a:t>”, “email”, “username”, “password”. When values are provided and the “SIGNUP” button is clicked, values are pushed to the database</a:t>
            </a:r>
            <a:r>
              <a:rPr lang="tr-TR" sz="1800" dirty="0">
                <a:latin typeface="Times New Roman" panose="02020603050405020304" pitchFamily="18" charset="0"/>
                <a:cs typeface="Times New Roman" panose="02020603050405020304" pitchFamily="18" charset="0"/>
              </a:rPr>
              <a:t>.</a:t>
            </a:r>
          </a:p>
          <a:p>
            <a:pPr marL="0" indent="0" algn="just">
              <a:buNone/>
            </a:pPr>
            <a:r>
              <a:rPr lang="en-US" sz="1800" dirty="0">
                <a:latin typeface="Times New Roman" panose="02020603050405020304" pitchFamily="18" charset="0"/>
                <a:cs typeface="Times New Roman" panose="02020603050405020304" pitchFamily="18" charset="0"/>
              </a:rPr>
              <a:t>Login page asks for only two values; “username” and “password”. The values will be passed to the database to check correctness</a:t>
            </a:r>
            <a:r>
              <a:rPr lang="tr-TR" sz="1800" dirty="0">
                <a:latin typeface="Times New Roman" panose="02020603050405020304" pitchFamily="18" charset="0"/>
                <a:cs typeface="Times New Roman" panose="02020603050405020304" pitchFamily="18" charset="0"/>
              </a:rPr>
              <a:t>.</a:t>
            </a:r>
          </a:p>
          <a:p>
            <a:pPr marL="0" indent="0" algn="just">
              <a:buNone/>
            </a:pPr>
            <a:r>
              <a:rPr lang="en-US" sz="1800" dirty="0">
                <a:latin typeface="Times New Roman" panose="02020603050405020304" pitchFamily="18" charset="0"/>
                <a:cs typeface="Times New Roman" panose="02020603050405020304" pitchFamily="18" charset="0"/>
              </a:rPr>
              <a:t>The Login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and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SignUp</a:t>
            </a:r>
            <a:r>
              <a:rPr lang="en-US" sz="1800" dirty="0">
                <a:latin typeface="Times New Roman" panose="02020603050405020304" pitchFamily="18" charset="0"/>
                <a:cs typeface="Times New Roman" panose="02020603050405020304" pitchFamily="18" charset="0"/>
              </a:rPr>
              <a:t> page</a:t>
            </a:r>
            <a:r>
              <a:rPr lang="tr-TR" sz="1800" dirty="0">
                <a:latin typeface="Times New Roman" panose="02020603050405020304" pitchFamily="18" charset="0"/>
                <a:cs typeface="Times New Roman" panose="02020603050405020304" pitchFamily="18" charset="0"/>
              </a:rPr>
              <a:t>s</a:t>
            </a:r>
            <a:r>
              <a:rPr lang="en-US" sz="1800" dirty="0">
                <a:latin typeface="Times New Roman" panose="02020603050405020304" pitchFamily="18" charset="0"/>
                <a:cs typeface="Times New Roman" panose="02020603050405020304" pitchFamily="18" charset="0"/>
              </a:rPr>
              <a:t> also ha</a:t>
            </a:r>
            <a:r>
              <a:rPr lang="tr-TR" sz="1800" dirty="0">
                <a:latin typeface="Times New Roman" panose="02020603050405020304" pitchFamily="18" charset="0"/>
                <a:cs typeface="Times New Roman" panose="02020603050405020304" pitchFamily="18" charset="0"/>
              </a:rPr>
              <a:t>ve</a:t>
            </a:r>
            <a:r>
              <a:rPr lang="en-US" sz="1800" dirty="0">
                <a:latin typeface="Times New Roman" panose="02020603050405020304" pitchFamily="18" charset="0"/>
                <a:cs typeface="Times New Roman" panose="02020603050405020304" pitchFamily="18" charset="0"/>
              </a:rPr>
              <a:t> a clickable text to redirect the user to the </a:t>
            </a:r>
            <a:r>
              <a:rPr lang="tr-TR" sz="1800" dirty="0" err="1">
                <a:latin typeface="Times New Roman" panose="02020603050405020304" pitchFamily="18" charset="0"/>
                <a:cs typeface="Times New Roman" panose="02020603050405020304" pitchFamily="18" charset="0"/>
              </a:rPr>
              <a:t>other</a:t>
            </a:r>
            <a:r>
              <a:rPr lang="en-US" sz="1800" dirty="0">
                <a:latin typeface="Times New Roman" panose="02020603050405020304" pitchFamily="18" charset="0"/>
                <a:cs typeface="Times New Roman" panose="02020603050405020304" pitchFamily="18" charset="0"/>
              </a:rPr>
              <a:t> page.</a:t>
            </a:r>
            <a:endParaRPr lang="tr-TR"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If the database returns “Login Success”, the user will be directed to the main page.</a:t>
            </a:r>
            <a:endParaRPr lang="tr-TR" sz="18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 xmlns:a16="http://schemas.microsoft.com/office/drawing/2014/main" id="{EF45F4BE-1DBA-4981-ABEA-1C1B9A151DC1}"/>
              </a:ext>
            </a:extLst>
          </p:cNvPr>
          <p:cNvPicPr>
            <a:picLocks noChangeAspect="1"/>
          </p:cNvPicPr>
          <p:nvPr/>
        </p:nvPicPr>
        <p:blipFill>
          <a:blip r:embed="rId2"/>
          <a:stretch>
            <a:fillRect/>
          </a:stretch>
        </p:blipFill>
        <p:spPr>
          <a:xfrm>
            <a:off x="8790589" y="1892299"/>
            <a:ext cx="2373600" cy="4667250"/>
          </a:xfrm>
          <a:prstGeom prst="rect">
            <a:avLst/>
          </a:prstGeom>
        </p:spPr>
      </p:pic>
    </p:spTree>
    <p:extLst>
      <p:ext uri="{BB962C8B-B14F-4D97-AF65-F5344CB8AC3E}">
        <p14:creationId xmlns:p14="http://schemas.microsoft.com/office/powerpoint/2010/main" val="117419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çerik Yer Tutucusu 22">
            <a:extLst>
              <a:ext uri="{FF2B5EF4-FFF2-40B4-BE49-F238E27FC236}">
                <a16:creationId xmlns="" xmlns:a16="http://schemas.microsoft.com/office/drawing/2014/main" id="{ED893072-79F2-4FFA-8242-6B7C42E93A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8591" y="2119313"/>
            <a:ext cx="2310568" cy="4411662"/>
          </a:xfrm>
        </p:spPr>
      </p:pic>
      <p:pic>
        <p:nvPicPr>
          <p:cNvPr id="25" name="Resim 24">
            <a:extLst>
              <a:ext uri="{FF2B5EF4-FFF2-40B4-BE49-F238E27FC236}">
                <a16:creationId xmlns="" xmlns:a16="http://schemas.microsoft.com/office/drawing/2014/main" id="{51E56535-7DDE-4C4C-A702-19BD04C3E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457" y="2119313"/>
            <a:ext cx="2322883" cy="4411662"/>
          </a:xfrm>
          <a:prstGeom prst="rect">
            <a:avLst/>
          </a:prstGeom>
        </p:spPr>
      </p:pic>
      <p:sp>
        <p:nvSpPr>
          <p:cNvPr id="29" name="Metin kutusu 28">
            <a:extLst>
              <a:ext uri="{FF2B5EF4-FFF2-40B4-BE49-F238E27FC236}">
                <a16:creationId xmlns="" xmlns:a16="http://schemas.microsoft.com/office/drawing/2014/main" id="{12B8DAC8-F54C-40C5-A7D8-3F2A527C3072}"/>
              </a:ext>
            </a:extLst>
          </p:cNvPr>
          <p:cNvSpPr txBox="1"/>
          <p:nvPr/>
        </p:nvSpPr>
        <p:spPr>
          <a:xfrm>
            <a:off x="685800" y="2119313"/>
            <a:ext cx="5988376" cy="34163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If the database returns “Login Success”, the user will be directed to the main page.</a:t>
            </a:r>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r>
              <a:rPr lang="tr-TR" dirty="0" err="1">
                <a:latin typeface="Times New Roman" panose="02020603050405020304" pitchFamily="18" charset="0"/>
                <a:cs typeface="Times New Roman" panose="02020603050405020304" pitchFamily="18" charset="0"/>
              </a:rPr>
              <a:t>There</a:t>
            </a:r>
            <a:r>
              <a:rPr lang="tr-TR" dirty="0">
                <a:latin typeface="Times New Roman" panose="02020603050405020304" pitchFamily="18" charset="0"/>
                <a:cs typeface="Times New Roman" panose="02020603050405020304" pitchFamily="18" charset="0"/>
              </a:rPr>
              <a:t> is a </a:t>
            </a:r>
            <a:r>
              <a:rPr lang="tr-TR" dirty="0" err="1">
                <a:latin typeface="Times New Roman" panose="02020603050405020304" pitchFamily="18" charset="0"/>
                <a:cs typeface="Times New Roman" panose="02020603050405020304" pitchFamily="18" charset="0"/>
              </a:rPr>
              <a:t>button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for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students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add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new</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internship</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records</a:t>
            </a:r>
            <a:r>
              <a:rPr lang="tr-TR" dirty="0">
                <a:latin typeface="Times New Roman" panose="02020603050405020304" pitchFamily="18" charset="0"/>
                <a:cs typeface="Times New Roman" panose="02020603050405020304" pitchFamily="18" charset="0"/>
              </a:rPr>
              <a:t> in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main </a:t>
            </a:r>
            <a:r>
              <a:rPr lang="tr-TR" dirty="0" err="1">
                <a:latin typeface="Times New Roman" panose="02020603050405020304" pitchFamily="18" charset="0"/>
                <a:cs typeface="Times New Roman" panose="02020603050405020304" pitchFamily="18" charset="0"/>
              </a:rPr>
              <a:t>page</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student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side</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a:t>
            </a:r>
          </a:p>
          <a:p>
            <a:pPr algn="just"/>
            <a:endParaRPr lang="tr-TR" dirty="0">
              <a:latin typeface="Times New Roman" panose="02020603050405020304" pitchFamily="18" charset="0"/>
              <a:cs typeface="Times New Roman" panose="02020603050405020304" pitchFamily="18" charset="0"/>
            </a:endParaRPr>
          </a:p>
          <a:p>
            <a:pPr algn="just"/>
            <a:r>
              <a:rPr lang="tr-TR" dirty="0" err="1">
                <a:latin typeface="Times New Roman" panose="02020603050405020304" pitchFamily="18" charset="0"/>
                <a:cs typeface="Times New Roman" panose="02020603050405020304" pitchFamily="18" charset="0"/>
              </a:rPr>
              <a:t>When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this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button</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clicked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user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will</a:t>
            </a:r>
            <a:r>
              <a:rPr lang="tr-TR" dirty="0">
                <a:latin typeface="Times New Roman" panose="02020603050405020304" pitchFamily="18" charset="0"/>
                <a:cs typeface="Times New Roman" panose="02020603050405020304" pitchFamily="18" charset="0"/>
              </a:rPr>
              <a:t> be </a:t>
            </a:r>
            <a:r>
              <a:rPr lang="tr-TR" dirty="0" err="1">
                <a:latin typeface="Times New Roman" panose="02020603050405020304" pitchFamily="18" charset="0"/>
                <a:cs typeface="Times New Roman" panose="02020603050405020304" pitchFamily="18" charset="0"/>
              </a:rPr>
              <a:t>redirected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 </a:t>
            </a:r>
            <a:r>
              <a:rPr lang="tr-TR" dirty="0" err="1">
                <a:latin typeface="Times New Roman" panose="02020603050405020304" pitchFamily="18" charset="0"/>
                <a:cs typeface="Times New Roman" panose="02020603050405020304" pitchFamily="18" charset="0"/>
              </a:rPr>
              <a:t>page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that</a:t>
            </a:r>
            <a:r>
              <a:rPr lang="tr-TR" dirty="0">
                <a:latin typeface="Times New Roman" panose="02020603050405020304" pitchFamily="18" charset="0"/>
                <a:cs typeface="Times New Roman" panose="02020603050405020304" pitchFamily="18" charset="0"/>
              </a:rPr>
              <a:t> he/</a:t>
            </a:r>
            <a:r>
              <a:rPr lang="tr-TR" dirty="0" err="1">
                <a:latin typeface="Times New Roman" panose="02020603050405020304" pitchFamily="18" charset="0"/>
                <a:cs typeface="Times New Roman" panose="02020603050405020304" pitchFamily="18" charset="0"/>
              </a:rPr>
              <a:t>she</a:t>
            </a:r>
            <a:r>
              <a:rPr lang="tr-TR" dirty="0">
                <a:latin typeface="Times New Roman" panose="02020603050405020304" pitchFamily="18" charset="0"/>
                <a:cs typeface="Times New Roman" panose="02020603050405020304" pitchFamily="18" charset="0"/>
              </a:rPr>
              <a:t> can </a:t>
            </a:r>
            <a:r>
              <a:rPr lang="tr-TR" dirty="0" err="1">
                <a:latin typeface="Times New Roman" panose="02020603050405020304" pitchFamily="18" charset="0"/>
                <a:cs typeface="Times New Roman" panose="02020603050405020304" pitchFamily="18" charset="0"/>
              </a:rPr>
              <a:t>submit</a:t>
            </a:r>
            <a:r>
              <a:rPr lang="tr-TR" dirty="0">
                <a:latin typeface="Times New Roman" panose="02020603050405020304" pitchFamily="18" charset="0"/>
                <a:cs typeface="Times New Roman" panose="02020603050405020304" pitchFamily="18" charset="0"/>
              </a:rPr>
              <a:t> his/her </a:t>
            </a:r>
            <a:r>
              <a:rPr lang="tr-TR" dirty="0" err="1">
                <a:latin typeface="Times New Roman" panose="02020603050405020304" pitchFamily="18" charset="0"/>
                <a:cs typeface="Times New Roman" panose="02020603050405020304" pitchFamily="18" charset="0"/>
              </a:rPr>
              <a:t>internship</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records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a:t>
            </a:r>
          </a:p>
          <a:p>
            <a:pPr algn="just"/>
            <a:endParaRPr lang="tr-TR" dirty="0">
              <a:latin typeface="Times New Roman" panose="02020603050405020304" pitchFamily="18" charset="0"/>
              <a:cs typeface="Times New Roman" panose="02020603050405020304" pitchFamily="18" charset="0"/>
            </a:endParaRPr>
          </a:p>
          <a:p>
            <a:pPr algn="just"/>
            <a:r>
              <a:rPr lang="tr-TR" dirty="0" err="1">
                <a:latin typeface="Times New Roman" panose="02020603050405020304" pitchFamily="18" charset="0"/>
                <a:cs typeface="Times New Roman" panose="02020603050405020304" pitchFamily="18" charset="0"/>
              </a:rPr>
              <a:t>The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user</a:t>
            </a:r>
            <a:r>
              <a:rPr lang="tr-TR" dirty="0">
                <a:latin typeface="Times New Roman" panose="02020603050405020304" pitchFamily="18" charset="0"/>
                <a:cs typeface="Times New Roman" panose="02020603050405020304" pitchFamily="18" charset="0"/>
              </a:rPr>
              <a:t> can </a:t>
            </a:r>
            <a:r>
              <a:rPr lang="tr-TR" dirty="0" err="1">
                <a:latin typeface="Times New Roman" panose="02020603050405020304" pitchFamily="18" charset="0"/>
                <a:cs typeface="Times New Roman" panose="02020603050405020304" pitchFamily="18" charset="0"/>
              </a:rPr>
              <a:t>choose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starting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finishing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days</a:t>
            </a:r>
            <a:r>
              <a:rPr lang="tr-TR" dirty="0">
                <a:latin typeface="Times New Roman" panose="02020603050405020304" pitchFamily="18" charset="0"/>
                <a:cs typeface="Times New Roman" panose="02020603050405020304" pitchFamily="18" charset="0"/>
              </a:rPr>
              <a:t> of his/her </a:t>
            </a:r>
            <a:r>
              <a:rPr lang="tr-TR" dirty="0" err="1">
                <a:latin typeface="Times New Roman" panose="02020603050405020304" pitchFamily="18" charset="0"/>
                <a:cs typeface="Times New Roman" panose="02020603050405020304" pitchFamily="18" charset="0"/>
              </a:rPr>
              <a:t>internship</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from</a:t>
            </a:r>
            <a:r>
              <a:rPr lang="tr-TR" dirty="0">
                <a:latin typeface="Times New Roman" panose="02020603050405020304" pitchFamily="18" charset="0"/>
                <a:cs typeface="Times New Roman" panose="02020603050405020304" pitchFamily="18" charset="0"/>
              </a:rPr>
              <a:t> a </a:t>
            </a:r>
            <a:r>
              <a:rPr lang="tr-TR" dirty="0" err="1">
                <a:latin typeface="Times New Roman" panose="02020603050405020304" pitchFamily="18" charset="0"/>
                <a:cs typeface="Times New Roman" panose="02020603050405020304" pitchFamily="18" charset="0"/>
              </a:rPr>
              <a:t>calendar</a:t>
            </a:r>
            <a:r>
              <a:rPr lang="tr-T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76323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 CONCLUSION</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algn="just">
              <a:spcAft>
                <a:spcPts val="1800"/>
              </a:spcAft>
            </a:pPr>
            <a:r>
              <a:rPr lang="en-US" sz="1800" dirty="0">
                <a:latin typeface="Times New Roman" panose="02020603050405020304" pitchFamily="18" charset="0"/>
                <a:cs typeface="Times New Roman" panose="02020603050405020304" pitchFamily="18" charset="0"/>
              </a:rPr>
              <a:t>In the next semester,</a:t>
            </a:r>
            <a:r>
              <a:rPr lang="tr-TR"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 file uploading and storing mechanism to allow users to provide the required internship documents to the system</a:t>
            </a:r>
            <a:r>
              <a:rPr lang="tr-TR" sz="1800" dirty="0">
                <a:latin typeface="Times New Roman" panose="02020603050405020304" pitchFamily="18" charset="0"/>
                <a:cs typeface="Times New Roman" panose="02020603050405020304" pitchFamily="18" charset="0"/>
              </a:rPr>
              <a:t> is </a:t>
            </a:r>
            <a:r>
              <a:rPr lang="tr-TR" sz="1800" dirty="0" err="1">
                <a:latin typeface="Times New Roman" panose="02020603050405020304" pitchFamily="18" charset="0"/>
                <a:cs typeface="Times New Roman" panose="02020603050405020304" pitchFamily="18" charset="0"/>
              </a:rPr>
              <a:t>planned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to</a:t>
            </a:r>
            <a:r>
              <a:rPr lang="tr-TR" sz="1800" dirty="0">
                <a:latin typeface="Times New Roman" panose="02020603050405020304" pitchFamily="18" charset="0"/>
                <a:cs typeface="Times New Roman" panose="02020603050405020304" pitchFamily="18" charset="0"/>
              </a:rPr>
              <a:t> be </a:t>
            </a:r>
            <a:r>
              <a:rPr lang="tr-TR" sz="1800" dirty="0" err="1">
                <a:latin typeface="Times New Roman" panose="02020603050405020304" pitchFamily="18" charset="0"/>
                <a:cs typeface="Times New Roman" panose="02020603050405020304" pitchFamily="18" charset="0"/>
              </a:rPr>
              <a:t>added</a:t>
            </a:r>
            <a:r>
              <a:rPr lang="en-US" sz="1800" dirty="0">
                <a:latin typeface="Times New Roman" panose="02020603050405020304" pitchFamily="18" charset="0"/>
                <a:cs typeface="Times New Roman" panose="02020603050405020304" pitchFamily="18" charset="0"/>
              </a:rPr>
              <a:t>. </a:t>
            </a:r>
            <a:endParaRPr lang="tr-TR" sz="1800" dirty="0">
              <a:latin typeface="Times New Roman" panose="02020603050405020304" pitchFamily="18" charset="0"/>
              <a:cs typeface="Times New Roman" panose="02020603050405020304" pitchFamily="18" charset="0"/>
            </a:endParaRPr>
          </a:p>
          <a:p>
            <a:pPr algn="just">
              <a:spcAft>
                <a:spcPts val="1800"/>
              </a:spcAft>
            </a:pPr>
            <a:r>
              <a:rPr lang="tr-TR" sz="1800" dirty="0">
                <a:latin typeface="Times New Roman" panose="02020603050405020304" pitchFamily="18" charset="0"/>
                <a:cs typeface="Times New Roman" panose="02020603050405020304" pitchFamily="18" charset="0"/>
              </a:rPr>
              <a:t>S</a:t>
            </a:r>
            <a:r>
              <a:rPr lang="en-US" sz="1800" dirty="0" err="1">
                <a:latin typeface="Times New Roman" panose="02020603050405020304" pitchFamily="18" charset="0"/>
                <a:cs typeface="Times New Roman" panose="02020603050405020304" pitchFamily="18" charset="0"/>
              </a:rPr>
              <a:t>ome</a:t>
            </a:r>
            <a:r>
              <a:rPr lang="en-US" sz="1800" dirty="0">
                <a:latin typeface="Times New Roman" panose="02020603050405020304" pitchFamily="18" charset="0"/>
                <a:cs typeface="Times New Roman" panose="02020603050405020304" pitchFamily="18" charset="0"/>
              </a:rPr>
              <a:t> major changes and enhancements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will</a:t>
            </a:r>
            <a:r>
              <a:rPr lang="tr-TR" sz="1800" dirty="0">
                <a:latin typeface="Times New Roman" panose="02020603050405020304" pitchFamily="18" charset="0"/>
                <a:cs typeface="Times New Roman" panose="02020603050405020304" pitchFamily="18" charset="0"/>
              </a:rPr>
              <a:t> be </a:t>
            </a:r>
            <a:r>
              <a:rPr lang="tr-TR" sz="1800" dirty="0" err="1">
                <a:latin typeface="Times New Roman" panose="02020603050405020304" pitchFamily="18" charset="0"/>
                <a:cs typeface="Times New Roman" panose="02020603050405020304" pitchFamily="18" charset="0"/>
              </a:rPr>
              <a:t>made</a:t>
            </a:r>
            <a:r>
              <a:rPr lang="en-US" sz="1800" dirty="0">
                <a:latin typeface="Times New Roman" panose="02020603050405020304" pitchFamily="18" charset="0"/>
                <a:cs typeface="Times New Roman" panose="02020603050405020304" pitchFamily="18" charset="0"/>
              </a:rPr>
              <a:t> to the User Interface. </a:t>
            </a:r>
            <a:endParaRPr lang="tr-TR" sz="1800" dirty="0">
              <a:latin typeface="Times New Roman" panose="02020603050405020304" pitchFamily="18" charset="0"/>
              <a:cs typeface="Times New Roman" panose="02020603050405020304" pitchFamily="18" charset="0"/>
            </a:endParaRPr>
          </a:p>
          <a:p>
            <a:pPr algn="just">
              <a:spcAft>
                <a:spcPts val="1800"/>
              </a:spcAft>
            </a:pPr>
            <a:r>
              <a:rPr lang="tr-TR" sz="1800" dirty="0" err="1">
                <a:latin typeface="Times New Roman" panose="02020603050405020304" pitchFamily="18" charset="0"/>
                <a:cs typeface="Times New Roman" panose="02020603050405020304" pitchFamily="18" charset="0"/>
              </a:rPr>
              <a:t>Until</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this</a:t>
            </a:r>
            <a:r>
              <a:rPr lang="tr-TR" sz="1800" dirty="0">
                <a:latin typeface="Times New Roman" panose="02020603050405020304" pitchFamily="18" charset="0"/>
                <a:cs typeface="Times New Roman" panose="02020603050405020304" pitchFamily="18" charset="0"/>
              </a:rPr>
              <a:t> time, </a:t>
            </a: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group</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members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focused</a:t>
            </a:r>
            <a:r>
              <a:rPr lang="tr-TR" sz="1800" dirty="0">
                <a:latin typeface="Times New Roman" panose="02020603050405020304" pitchFamily="18" charset="0"/>
                <a:cs typeface="Times New Roman" panose="02020603050405020304" pitchFamily="18" charset="0"/>
              </a:rPr>
              <a:t> on </a:t>
            </a:r>
            <a:r>
              <a:rPr lang="tr-TR" sz="1800" dirty="0" err="1">
                <a:latin typeface="Times New Roman" panose="02020603050405020304" pitchFamily="18" charset="0"/>
                <a:cs typeface="Times New Roman" panose="02020603050405020304" pitchFamily="18" charset="0"/>
              </a:rPr>
              <a:t>developing</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web </a:t>
            </a:r>
            <a:r>
              <a:rPr lang="tr-TR" sz="1800" dirty="0" err="1">
                <a:latin typeface="Times New Roman" panose="02020603050405020304" pitchFamily="18" charset="0"/>
                <a:cs typeface="Times New Roman" panose="02020603050405020304" pitchFamily="18" charset="0"/>
              </a:rPr>
              <a:t>segment</a:t>
            </a:r>
            <a:r>
              <a:rPr lang="tr-TR" sz="1800" dirty="0">
                <a:latin typeface="Times New Roman" panose="02020603050405020304" pitchFamily="18" charset="0"/>
                <a:cs typeface="Times New Roman" panose="02020603050405020304" pitchFamily="18" charset="0"/>
              </a:rPr>
              <a:t> of </a:t>
            </a: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system</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In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next</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semester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development</a:t>
            </a:r>
            <a:r>
              <a:rPr lang="tr-TR" sz="1800" dirty="0">
                <a:latin typeface="Times New Roman" panose="02020603050405020304" pitchFamily="18" charset="0"/>
                <a:cs typeface="Times New Roman" panose="02020603050405020304" pitchFamily="18" charset="0"/>
              </a:rPr>
              <a:t> of </a:t>
            </a: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mobile </a:t>
            </a:r>
            <a:r>
              <a:rPr lang="tr-TR" sz="1800" dirty="0" err="1">
                <a:latin typeface="Times New Roman" panose="02020603050405020304" pitchFamily="18" charset="0"/>
                <a:cs typeface="Times New Roman" panose="02020603050405020304" pitchFamily="18" charset="0"/>
              </a:rPr>
              <a:t>application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will</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also</a:t>
            </a:r>
            <a:r>
              <a:rPr lang="tr-TR" sz="1800" dirty="0">
                <a:latin typeface="Times New Roman" panose="02020603050405020304" pitchFamily="18" charset="0"/>
                <a:cs typeface="Times New Roman" panose="02020603050405020304" pitchFamily="18" charset="0"/>
              </a:rPr>
              <a:t> be a main </a:t>
            </a:r>
            <a:r>
              <a:rPr lang="tr-TR" sz="1800" dirty="0" err="1">
                <a:latin typeface="Times New Roman" panose="02020603050405020304" pitchFamily="18" charset="0"/>
                <a:cs typeface="Times New Roman" panose="02020603050405020304" pitchFamily="18" charset="0"/>
              </a:rPr>
              <a:t>target</a:t>
            </a:r>
            <a:r>
              <a:rPr lang="tr-TR" sz="1800" dirty="0">
                <a:latin typeface="Times New Roman" panose="02020603050405020304" pitchFamily="18" charset="0"/>
                <a:cs typeface="Times New Roman" panose="02020603050405020304" pitchFamily="18" charset="0"/>
              </a:rPr>
              <a:t>.</a:t>
            </a:r>
          </a:p>
          <a:p>
            <a:pPr algn="just">
              <a:spcAft>
                <a:spcPts val="1800"/>
              </a:spcAft>
            </a:pPr>
            <a:r>
              <a:rPr lang="tr-TR" sz="1800" dirty="0" err="1">
                <a:latin typeface="Times New Roman" panose="02020603050405020304" pitchFamily="18" charset="0"/>
                <a:cs typeface="Times New Roman" panose="02020603050405020304" pitchFamily="18" charset="0"/>
              </a:rPr>
              <a:t>Until</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now</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we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were</a:t>
            </a:r>
            <a:r>
              <a:rPr lang="tr-TR" sz="1800" dirty="0">
                <a:latin typeface="Times New Roman" panose="02020603050405020304" pitchFamily="18" charset="0"/>
                <a:cs typeface="Times New Roman" panose="02020603050405020304" pitchFamily="18" charset="0"/>
              </a:rPr>
              <a:t> not </a:t>
            </a:r>
            <a:r>
              <a:rPr lang="tr-TR" sz="1800" dirty="0" err="1">
                <a:latin typeface="Times New Roman" panose="02020603050405020304" pitchFamily="18" charset="0"/>
                <a:cs typeface="Times New Roman" panose="02020603050405020304" pitchFamily="18" charset="0"/>
              </a:rPr>
              <a:t>able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to</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use</a:t>
            </a:r>
            <a:r>
              <a:rPr lang="tr-TR" sz="1800" dirty="0">
                <a:latin typeface="Times New Roman" panose="02020603050405020304" pitchFamily="18" charset="0"/>
                <a:cs typeface="Times New Roman" panose="02020603050405020304" pitchFamily="18" charset="0"/>
              </a:rPr>
              <a:t> a </a:t>
            </a:r>
            <a:r>
              <a:rPr lang="tr-TR" sz="1800" dirty="0" err="1">
                <a:latin typeface="Times New Roman" panose="02020603050405020304" pitchFamily="18" charset="0"/>
                <a:cs typeface="Times New Roman" panose="02020603050405020304" pitchFamily="18" charset="0"/>
              </a:rPr>
              <a:t>shared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database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among</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group</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members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and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also</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between</a:t>
            </a:r>
            <a:r>
              <a:rPr lang="tr-TR" sz="1800" dirty="0">
                <a:latin typeface="Times New Roman" panose="02020603050405020304" pitchFamily="18" charset="0"/>
                <a:cs typeface="Times New Roman" panose="02020603050405020304" pitchFamily="18" charset="0"/>
              </a:rPr>
              <a:t> mobile-web </a:t>
            </a:r>
            <a:r>
              <a:rPr lang="tr-TR" sz="1800" dirty="0" err="1">
                <a:latin typeface="Times New Roman" panose="02020603050405020304" pitchFamily="18" charset="0"/>
                <a:cs typeface="Times New Roman" panose="02020603050405020304" pitchFamily="18" charset="0"/>
              </a:rPr>
              <a:t>segments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because</a:t>
            </a:r>
            <a:r>
              <a:rPr lang="tr-TR" sz="1800" dirty="0">
                <a:latin typeface="Times New Roman" panose="02020603050405020304" pitchFamily="18" charset="0"/>
                <a:cs typeface="Times New Roman" panose="02020603050405020304" pitchFamily="18" charset="0"/>
              </a:rPr>
              <a:t> of domain </a:t>
            </a:r>
            <a:r>
              <a:rPr lang="tr-TR" sz="1800" dirty="0" err="1">
                <a:latin typeface="Times New Roman" panose="02020603050405020304" pitchFamily="18" charset="0"/>
                <a:cs typeface="Times New Roman" panose="02020603050405020304" pitchFamily="18" charset="0"/>
              </a:rPr>
              <a:t>problems</a:t>
            </a:r>
            <a:r>
              <a:rPr lang="tr-TR" sz="1800" dirty="0">
                <a:latin typeface="Times New Roman" panose="02020603050405020304" pitchFamily="18" charset="0"/>
                <a:cs typeface="Times New Roman" panose="02020603050405020304" pitchFamily="18" charset="0"/>
              </a:rPr>
              <a:t>, in </a:t>
            </a: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next</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semester</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system</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will</a:t>
            </a:r>
            <a:r>
              <a:rPr lang="tr-TR" sz="1800" dirty="0">
                <a:latin typeface="Times New Roman" panose="02020603050405020304" pitchFamily="18" charset="0"/>
                <a:cs typeface="Times New Roman" panose="02020603050405020304" pitchFamily="18" charset="0"/>
              </a:rPr>
              <a:t> be set </a:t>
            </a:r>
            <a:r>
              <a:rPr lang="tr-TR" sz="1800" dirty="0" err="1">
                <a:latin typeface="Times New Roman" panose="02020603050405020304" pitchFamily="18" charset="0"/>
                <a:cs typeface="Times New Roman" panose="02020603050405020304" pitchFamily="18" charset="0"/>
              </a:rPr>
              <a:t>up</a:t>
            </a:r>
            <a:r>
              <a:rPr lang="tr-TR" sz="1800" dirty="0">
                <a:latin typeface="Times New Roman" panose="02020603050405020304" pitchFamily="18" charset="0"/>
                <a:cs typeface="Times New Roman" panose="02020603050405020304" pitchFamily="18" charset="0"/>
              </a:rPr>
              <a:t> in a </a:t>
            </a:r>
            <a:r>
              <a:rPr lang="tr-TR" sz="1800" dirty="0" err="1">
                <a:latin typeface="Times New Roman" panose="02020603050405020304" pitchFamily="18" charset="0"/>
                <a:cs typeface="Times New Roman" panose="02020603050405020304" pitchFamily="18" charset="0"/>
              </a:rPr>
              <a:t>way</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that</a:t>
            </a:r>
            <a:r>
              <a:rPr lang="tr-TR" sz="1800" dirty="0">
                <a:latin typeface="Times New Roman" panose="02020603050405020304" pitchFamily="18" charset="0"/>
                <a:cs typeface="Times New Roman" panose="02020603050405020304" pitchFamily="18" charset="0"/>
              </a:rPr>
              <a:t> a </a:t>
            </a:r>
            <a:r>
              <a:rPr lang="tr-TR" sz="1800" dirty="0" err="1">
                <a:latin typeface="Times New Roman" panose="02020603050405020304" pitchFamily="18" charset="0"/>
                <a:cs typeface="Times New Roman" panose="02020603050405020304" pitchFamily="18" charset="0"/>
              </a:rPr>
              <a:t>shared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database</a:t>
            </a:r>
            <a:r>
              <a:rPr lang="tr-TR" sz="1800" dirty="0">
                <a:latin typeface="Times New Roman" panose="02020603050405020304" pitchFamily="18" charset="0"/>
                <a:cs typeface="Times New Roman" panose="02020603050405020304" pitchFamily="18" charset="0"/>
              </a:rPr>
              <a:t> can be </a:t>
            </a:r>
            <a:r>
              <a:rPr lang="tr-TR" sz="1800" dirty="0" err="1">
                <a:latin typeface="Times New Roman" panose="02020603050405020304" pitchFamily="18" charset="0"/>
                <a:cs typeface="Times New Roman" panose="02020603050405020304" pitchFamily="18" charset="0"/>
              </a:rPr>
              <a:t>used</a:t>
            </a:r>
            <a:r>
              <a:rPr lang="tr-TR"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70553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r>
              <a:rPr lang="en-US" sz="1800" dirty="0">
                <a:latin typeface="Times New Roman" panose="02020603050405020304" pitchFamily="18" charset="0"/>
                <a:cs typeface="Times New Roman" panose="02020603050405020304" pitchFamily="18" charset="0"/>
              </a:rPr>
              <a:t>Booth, A., </a:t>
            </a:r>
            <a:r>
              <a:rPr lang="en-US" sz="1800" dirty="0" err="1">
                <a:latin typeface="Times New Roman" panose="02020603050405020304" pitchFamily="18" charset="0"/>
                <a:cs typeface="Times New Roman" panose="02020603050405020304" pitchFamily="18" charset="0"/>
              </a:rPr>
              <a:t>Papaioannou</a:t>
            </a:r>
            <a:r>
              <a:rPr lang="en-US" sz="1800" dirty="0">
                <a:latin typeface="Times New Roman" panose="02020603050405020304" pitchFamily="18" charset="0"/>
                <a:cs typeface="Times New Roman" panose="02020603050405020304" pitchFamily="18" charset="0"/>
              </a:rPr>
              <a:t>, D., &amp; Sutton, A. (2012). Systematic approaches to a successful literature review</a:t>
            </a:r>
            <a:endParaRPr lang="tr-TR" sz="1800" dirty="0">
              <a:latin typeface="Times New Roman" panose="02020603050405020304" pitchFamily="18" charset="0"/>
              <a:cs typeface="Times New Roman" panose="02020603050405020304" pitchFamily="18" charset="0"/>
            </a:endParaRPr>
          </a:p>
          <a:p>
            <a:r>
              <a:rPr lang="en-US" sz="1800" dirty="0" err="1"/>
              <a:t>Messmann</a:t>
            </a:r>
            <a:r>
              <a:rPr lang="en-US" sz="1800" dirty="0"/>
              <a:t>, G., &amp; Mulder, R. H. 2015. Conditions for apprentices’ learning activities at work. Journal of Vocational Education &amp; Training, 67(4), 578–596. https://doi.org/10.1080/13636820.2015.1094745 </a:t>
            </a:r>
            <a:endParaRPr lang="tr-TR" sz="1800" dirty="0"/>
          </a:p>
          <a:p>
            <a:r>
              <a:rPr lang="en-US" sz="1800" dirty="0"/>
              <a:t> Conway, M.-L., &amp; Foskey, R. 2015. Apprentices thriving at work: looking through an appreciative lens. Journal of Vocational Education &amp; Training, 67(3), 332–348. https://doi.org/10.1080/13636820.2015.1054863</a:t>
            </a:r>
            <a:endParaRPr lang="tr-TR" sz="1800" dirty="0"/>
          </a:p>
          <a:p>
            <a:r>
              <a:rPr lang="da-DK" sz="1800" dirty="0">
                <a:latin typeface="Times New Roman" panose="02020603050405020304" pitchFamily="18" charset="0"/>
                <a:cs typeface="Times New Roman" panose="02020603050405020304" pitchFamily="18" charset="0"/>
              </a:rPr>
              <a:t> Y Yannuar et al 2018 IOP Conf. Ser.: Mater. Sci. Eng. 434 012301</a:t>
            </a:r>
            <a:endParaRPr lang="tr-TR"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December 2018IOP Conference Series Materials Science and Engineering 434(1):012301</a:t>
            </a: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7857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DC5E45B6-F2F5-4917-BDA6-A4AE6D43C881}"/>
              </a:ext>
            </a:extLst>
          </p:cNvPr>
          <p:cNvSpPr txBox="1">
            <a:spLocks/>
          </p:cNvSpPr>
          <p:nvPr/>
        </p:nvSpPr>
        <p:spPr>
          <a:xfrm>
            <a:off x="1769936" y="2724926"/>
            <a:ext cx="8900604"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 xmlns:a16="http://schemas.microsoft.com/office/drawing/2014/main" id="{930D8CBC-1A13-4406-99EE-76415F590A25}"/>
              </a:ext>
            </a:extLst>
          </p:cNvPr>
          <p:cNvSpPr txBox="1">
            <a:spLocks/>
          </p:cNvSpPr>
          <p:nvPr/>
        </p:nvSpPr>
        <p:spPr>
          <a:xfrm>
            <a:off x="1769936" y="508992"/>
            <a:ext cx="8900604"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ANKARA UNIVERSITY</a:t>
            </a:r>
          </a:p>
          <a:p>
            <a:r>
              <a:rPr lang="tr-TR"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COMPUTER ENGINEERING</a:t>
            </a:r>
            <a:endParaRPr lang="en-US"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 xmlns:a16="http://schemas.microsoft.com/office/drawing/2014/main" id="{E4AEDD3D-AB29-4E08-9940-313BC263A754}"/>
              </a:ext>
            </a:extLst>
          </p:cNvPr>
          <p:cNvSpPr txBox="1">
            <a:spLocks/>
          </p:cNvSpPr>
          <p:nvPr/>
        </p:nvSpPr>
        <p:spPr>
          <a:xfrm>
            <a:off x="203200" y="4737258"/>
            <a:ext cx="11714480"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tr-TR" sz="2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a:t>
            </a:r>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tr-TR" sz="2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Number</a:t>
            </a:r>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16290126, 17290074, 17290114</a:t>
            </a:r>
          </a:p>
          <a:p>
            <a:pPr algn="just"/>
            <a:r>
              <a:rPr lang="tr-TR" sz="2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a:t>
            </a:r>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Name SURNAME: Ozan ŞIK, Mert Can AK, Ahmet Said ÖZDEMİR</a:t>
            </a:r>
          </a:p>
          <a:p>
            <a:pPr algn="just"/>
            <a:r>
              <a:rPr lang="tr-TR" sz="2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Supervisor</a:t>
            </a:r>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Name SURNAME : Kurtuluş KÜLLÜ</a:t>
            </a:r>
            <a:endParaRPr lang="en-US"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92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CONTENTS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7E6CED3-D8EA-4663-BF55-BAD1FAAC65F9}"/>
              </a:ext>
            </a:extLst>
          </p:cNvPr>
          <p:cNvSpPr>
            <a:spLocks noGrp="1"/>
          </p:cNvSpPr>
          <p:nvPr>
            <p:ph idx="1"/>
          </p:nvPr>
        </p:nvSpPr>
        <p:spPr>
          <a:xfrm>
            <a:off x="838200" y="2225675"/>
            <a:ext cx="10515600" cy="4351338"/>
          </a:xfrm>
        </p:spPr>
        <p:txBody>
          <a:bodyPr>
            <a:normAutofit fontScale="92500" lnSpcReduction="20000"/>
          </a:bodyPr>
          <a:lstStyle/>
          <a:p>
            <a:pPr marL="0" indent="0" algn="just">
              <a:spcAft>
                <a:spcPts val="600"/>
              </a:spcAft>
              <a:buNone/>
            </a:pPr>
            <a:r>
              <a:rPr lang="tr-TR" sz="2200" dirty="0">
                <a:latin typeface="Times New Roman" panose="02020603050405020304" pitchFamily="18" charset="0"/>
                <a:cs typeface="Times New Roman" panose="02020603050405020304" pitchFamily="18" charset="0"/>
              </a:rPr>
              <a:t>1. INTRODUCTION</a:t>
            </a:r>
          </a:p>
          <a:p>
            <a:pPr marL="457200" lvl="1" indent="0" algn="just">
              <a:spcAft>
                <a:spcPts val="1200"/>
              </a:spcAft>
              <a:buNone/>
            </a:pPr>
            <a:r>
              <a:rPr lang="tr-TR" sz="2000" dirty="0">
                <a:latin typeface="Times New Roman" panose="02020603050405020304" pitchFamily="18" charset="0"/>
                <a:cs typeface="Times New Roman" panose="02020603050405020304" pitchFamily="18" charset="0"/>
              </a:rPr>
              <a:t>1.1. Problem Definition</a:t>
            </a:r>
          </a:p>
          <a:p>
            <a:pPr marL="457200" lvl="1" indent="0" algn="just">
              <a:spcAft>
                <a:spcPts val="1200"/>
              </a:spcAft>
              <a:buNone/>
            </a:pPr>
            <a:r>
              <a:rPr lang="tr-TR" sz="2000" dirty="0">
                <a:latin typeface="Times New Roman" panose="02020603050405020304" pitchFamily="18" charset="0"/>
                <a:cs typeface="Times New Roman" panose="02020603050405020304" pitchFamily="18" charset="0"/>
              </a:rPr>
              <a:t>1.2. Aim of the Project</a:t>
            </a:r>
          </a:p>
          <a:p>
            <a:pPr marL="0" indent="0" algn="just">
              <a:spcAft>
                <a:spcPts val="600"/>
              </a:spcAft>
              <a:buNone/>
            </a:pPr>
            <a:r>
              <a:rPr lang="tr-TR" sz="2200" dirty="0">
                <a:latin typeface="Times New Roman" panose="02020603050405020304" pitchFamily="18" charset="0"/>
                <a:cs typeface="Times New Roman" panose="02020603050405020304" pitchFamily="18" charset="0"/>
              </a:rPr>
              <a:t>2. LITERATURE</a:t>
            </a:r>
          </a:p>
          <a:p>
            <a:pPr marL="0" indent="0" algn="just">
              <a:spcAft>
                <a:spcPts val="600"/>
              </a:spcAft>
              <a:buNone/>
            </a:pPr>
            <a:r>
              <a:rPr lang="tr-TR" sz="2200" dirty="0">
                <a:latin typeface="Times New Roman" panose="02020603050405020304" pitchFamily="18" charset="0"/>
                <a:cs typeface="Times New Roman" panose="02020603050405020304" pitchFamily="18" charset="0"/>
              </a:rPr>
              <a:t>3. MATERIAL and METHOD</a:t>
            </a:r>
          </a:p>
          <a:p>
            <a:pPr marL="457200" lvl="1" indent="0" algn="just">
              <a:spcAft>
                <a:spcPts val="1200"/>
              </a:spcAft>
              <a:buNone/>
            </a:pPr>
            <a:r>
              <a:rPr lang="tr-TR" sz="2000" dirty="0">
                <a:latin typeface="Times New Roman" panose="02020603050405020304" pitchFamily="18" charset="0"/>
                <a:cs typeface="Times New Roman" panose="02020603050405020304" pitchFamily="18" charset="0"/>
              </a:rPr>
              <a:t>3.1. Material</a:t>
            </a:r>
          </a:p>
          <a:p>
            <a:pPr marL="457200" lvl="1" indent="0" algn="just">
              <a:spcAft>
                <a:spcPts val="1200"/>
              </a:spcAft>
              <a:buNone/>
            </a:pPr>
            <a:r>
              <a:rPr lang="tr-TR" sz="2000" dirty="0">
                <a:latin typeface="Times New Roman" panose="02020603050405020304" pitchFamily="18" charset="0"/>
                <a:cs typeface="Times New Roman" panose="02020603050405020304" pitchFamily="18" charset="0"/>
              </a:rPr>
              <a:t>3.2. Method</a:t>
            </a:r>
          </a:p>
          <a:p>
            <a:pPr marL="0" indent="0" algn="just">
              <a:spcAft>
                <a:spcPts val="600"/>
              </a:spcAft>
              <a:buNone/>
            </a:pPr>
            <a:r>
              <a:rPr lang="tr-TR" sz="2200" dirty="0">
                <a:latin typeface="Times New Roman" panose="02020603050405020304" pitchFamily="18" charset="0"/>
                <a:cs typeface="Times New Roman" panose="02020603050405020304" pitchFamily="18" charset="0"/>
              </a:rPr>
              <a:t>4. EXPERIMENTS</a:t>
            </a:r>
          </a:p>
          <a:p>
            <a:pPr marL="0" indent="0" algn="just">
              <a:spcAft>
                <a:spcPts val="600"/>
              </a:spcAft>
              <a:buNone/>
            </a:pPr>
            <a:r>
              <a:rPr lang="tr-TR" sz="2200" dirty="0">
                <a:latin typeface="Times New Roman" panose="02020603050405020304" pitchFamily="18" charset="0"/>
                <a:cs typeface="Times New Roman" panose="02020603050405020304" pitchFamily="18" charset="0"/>
              </a:rPr>
              <a:t>5. CONCLUSION</a:t>
            </a:r>
          </a:p>
          <a:p>
            <a:pPr marL="0" indent="0" algn="just">
              <a:spcAft>
                <a:spcPts val="1200"/>
              </a:spcAft>
              <a:buNone/>
            </a:pPr>
            <a:r>
              <a:rPr lang="tr-TR" sz="2200" dirty="0">
                <a:latin typeface="Times New Roman" panose="02020603050405020304" pitchFamily="18" charset="0"/>
                <a:cs typeface="Times New Roman" panose="02020603050405020304" pitchFamily="18" charset="0"/>
              </a:rPr>
              <a:t>REFERENCES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9819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 INTRODUCTION</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200"/>
              </a:spcAft>
              <a:buNone/>
            </a:pPr>
            <a:r>
              <a:rPr lang="tr-TR" sz="1800" b="1" dirty="0">
                <a:latin typeface="Times New Roman" panose="02020603050405020304" pitchFamily="18" charset="0"/>
                <a:cs typeface="Times New Roman" panose="02020603050405020304" pitchFamily="18" charset="0"/>
              </a:rPr>
              <a:t>1.1. Problem Definition</a:t>
            </a:r>
          </a:p>
          <a:p>
            <a:pPr marL="0" indent="0" algn="just">
              <a:buNone/>
            </a:pPr>
            <a:r>
              <a:rPr lang="en-US" sz="1800" dirty="0">
                <a:latin typeface="Times New Roman" panose="02020603050405020304" pitchFamily="18" charset="0"/>
                <a:cs typeface="Times New Roman" panose="02020603050405020304" pitchFamily="18" charset="0"/>
              </a:rPr>
              <a:t>Due to the difficulties and communication distress on both the student and the teacher side before the internship period, many students' internships are disrupted during this period. Students' internship days are calculated incorrectly, especially due to internship dates and holidays during the internship. </a:t>
            </a:r>
          </a:p>
          <a:p>
            <a:pPr marL="0" indent="0" algn="just">
              <a:buNone/>
            </a:pPr>
            <a:r>
              <a:rPr lang="en-US" sz="1800" dirty="0">
                <a:latin typeface="Times New Roman" panose="02020603050405020304" pitchFamily="18" charset="0"/>
                <a:cs typeface="Times New Roman" panose="02020603050405020304" pitchFamily="18" charset="0"/>
              </a:rPr>
              <a:t>In addition, confusion occurs due to the fact that the necessary internship documents are not sent over a system. Therefore, students cannot easily obtain information about the status of internship procedures throughout the process. </a:t>
            </a:r>
            <a:endParaRPr lang="tr-T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552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 xmlns:a16="http://schemas.microsoft.com/office/drawing/2014/main" id="{8738E436-0A85-434A-A82B-CC2C46751D4E}"/>
              </a:ext>
            </a:extLst>
          </p:cNvPr>
          <p:cNvSpPr>
            <a:spLocks noGrp="1"/>
          </p:cNvSpPr>
          <p:nvPr>
            <p:ph idx="1"/>
          </p:nvPr>
        </p:nvSpPr>
        <p:spPr/>
        <p:txBody>
          <a:bodyPr>
            <a:normAutofit/>
          </a:bodyPr>
          <a:lstStyle/>
          <a:p>
            <a:pPr marL="0" indent="0">
              <a:buNone/>
            </a:pPr>
            <a:endParaRPr lang="tr-TR" sz="21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1.</a:t>
            </a:r>
            <a:r>
              <a:rPr lang="tr-TR" sz="1800" b="1" dirty="0">
                <a:latin typeface="Times New Roman" panose="02020603050405020304" pitchFamily="18" charset="0"/>
                <a:cs typeface="Times New Roman" panose="02020603050405020304" pitchFamily="18" charset="0"/>
              </a:rPr>
              <a:t>2</a:t>
            </a:r>
            <a:r>
              <a:rPr lang="en-US" sz="1800" b="1" dirty="0">
                <a:latin typeface="Times New Roman" panose="02020603050405020304" pitchFamily="18" charset="0"/>
                <a:cs typeface="Times New Roman" panose="02020603050405020304" pitchFamily="18" charset="0"/>
              </a:rPr>
              <a:t>. </a:t>
            </a:r>
            <a:r>
              <a:rPr lang="tr-TR" sz="1800" b="1" dirty="0" err="1">
                <a:latin typeface="Times New Roman" panose="02020603050405020304" pitchFamily="18" charset="0"/>
                <a:cs typeface="Times New Roman" panose="02020603050405020304" pitchFamily="18" charset="0"/>
              </a:rPr>
              <a:t>Aim</a:t>
            </a:r>
            <a:r>
              <a:rPr lang="tr-TR" sz="1800" b="1" dirty="0">
                <a:latin typeface="Times New Roman" panose="02020603050405020304" pitchFamily="18" charset="0"/>
                <a:cs typeface="Times New Roman" panose="02020603050405020304" pitchFamily="18" charset="0"/>
              </a:rPr>
              <a:t> of </a:t>
            </a:r>
            <a:r>
              <a:rPr lang="tr-TR" sz="1800" b="1" dirty="0" err="1">
                <a:latin typeface="Times New Roman" panose="02020603050405020304" pitchFamily="18" charset="0"/>
                <a:cs typeface="Times New Roman" panose="02020603050405020304" pitchFamily="18" charset="0"/>
              </a:rPr>
              <a:t>the</a:t>
            </a:r>
            <a:r>
              <a:rPr lang="tr-TR" sz="1800" b="1" dirty="0">
                <a:latin typeface="Times New Roman" panose="02020603050405020304" pitchFamily="18" charset="0"/>
                <a:cs typeface="Times New Roman" panose="02020603050405020304" pitchFamily="18" charset="0"/>
              </a:rPr>
              <a:t> Project</a:t>
            </a:r>
          </a:p>
          <a:p>
            <a:pPr marL="0" indent="0">
              <a:buNone/>
            </a:pPr>
            <a:endParaRPr lang="en-US" sz="1800" b="1" dirty="0">
              <a:latin typeface="Times New Roman" panose="02020603050405020304" pitchFamily="18" charset="0"/>
              <a:cs typeface="Times New Roman" panose="02020603050405020304" pitchFamily="18" charset="0"/>
            </a:endParaRPr>
          </a:p>
          <a:p>
            <a:pPr algn="just"/>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system</a:t>
            </a:r>
            <a:r>
              <a:rPr lang="tr-TR"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should be aimed to ensure that students can deliver the necessary internship documents more easily and the internship coordinators can arrange the documents in a more organized and problem-free way. </a:t>
            </a:r>
          </a:p>
          <a:p>
            <a:pPr algn="just"/>
            <a:r>
              <a:rPr lang="en-US" sz="1800" dirty="0">
                <a:latin typeface="Times New Roman" panose="02020603050405020304" pitchFamily="18" charset="0"/>
                <a:cs typeface="Times New Roman" panose="02020603050405020304" pitchFamily="18" charset="0"/>
              </a:rPr>
              <a:t>Users should be able to easily register to the system and the information, that they </a:t>
            </a:r>
            <a:r>
              <a:rPr lang="tr-TR" sz="1800" dirty="0" err="1">
                <a:latin typeface="Times New Roman" panose="02020603050405020304" pitchFamily="18" charset="0"/>
                <a:cs typeface="Times New Roman" panose="02020603050405020304" pitchFamily="18" charset="0"/>
              </a:rPr>
              <a:t>submit</a:t>
            </a:r>
            <a:r>
              <a:rPr lang="en-US" sz="1800" dirty="0">
                <a:latin typeface="Times New Roman" panose="02020603050405020304" pitchFamily="18" charset="0"/>
                <a:cs typeface="Times New Roman" panose="02020603050405020304" pitchFamily="18" charset="0"/>
              </a:rPr>
              <a:t> should be displayed on the system. While users can access the system via the web, they should also be able to access the system from anywhere, thanks to the android application. </a:t>
            </a:r>
          </a:p>
          <a:p>
            <a:pPr algn="just"/>
            <a:r>
              <a:rPr lang="en-US" sz="1800" dirty="0">
                <a:latin typeface="Times New Roman" panose="02020603050405020304" pitchFamily="18" charset="0"/>
                <a:cs typeface="Times New Roman" panose="02020603050405020304" pitchFamily="18" charset="0"/>
              </a:rPr>
              <a:t>Especially, it is an important feature of the system to determine the unsuitable days during the internship dates and to make it easily adjustable in case of an error. </a:t>
            </a:r>
            <a:endParaRPr lang="tr-TR" sz="1800" dirty="0"/>
          </a:p>
        </p:txBody>
      </p:sp>
    </p:spTree>
    <p:extLst>
      <p:ext uri="{BB962C8B-B14F-4D97-AF65-F5344CB8AC3E}">
        <p14:creationId xmlns:p14="http://schemas.microsoft.com/office/powerpoint/2010/main" val="816926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 LITERATURE </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7E6CED3-D8EA-4663-BF55-BAD1FAAC65F9}"/>
              </a:ext>
            </a:extLst>
          </p:cNvPr>
          <p:cNvSpPr>
            <a:spLocks noGrp="1"/>
          </p:cNvSpPr>
          <p:nvPr>
            <p:ph idx="1"/>
          </p:nvPr>
        </p:nvSpPr>
        <p:spPr>
          <a:xfrm>
            <a:off x="838199" y="2083329"/>
            <a:ext cx="8352935" cy="4493684"/>
          </a:xfrm>
        </p:spPr>
        <p:txBody>
          <a:bodyPr>
            <a:normAutofit/>
          </a:bodyPr>
          <a:lstStyle/>
          <a:p>
            <a:pPr marL="0" indent="0" algn="just">
              <a:spcAft>
                <a:spcPts val="1800"/>
              </a:spcAft>
              <a:buNone/>
            </a:pPr>
            <a:r>
              <a:rPr lang="en-US" sz="1800" dirty="0">
                <a:latin typeface="Times New Roman" panose="02020603050405020304" pitchFamily="18" charset="0"/>
                <a:cs typeface="Times New Roman" panose="02020603050405020304" pitchFamily="18" charset="0"/>
              </a:rPr>
              <a:t>"Effective university websites can increase conversions, strengthen institutional credibility and brand, improve user satisfaction, and save time and money. " </a:t>
            </a:r>
            <a:r>
              <a:rPr lang="tr-TR" sz="1800" dirty="0" err="1">
                <a:latin typeface="Times New Roman" panose="02020603050405020304" pitchFamily="18" charset="0"/>
                <a:cs typeface="Times New Roman" panose="02020603050405020304" pitchFamily="18" charset="0"/>
              </a:rPr>
              <a:t>says</a:t>
            </a:r>
            <a:r>
              <a:rPr lang="en-US" sz="1800" dirty="0">
                <a:latin typeface="Times New Roman" panose="02020603050405020304" pitchFamily="18" charset="0"/>
                <a:cs typeface="Times New Roman" panose="02020603050405020304" pitchFamily="18" charset="0"/>
              </a:rPr>
              <a:t> Katie Sherwin </a:t>
            </a:r>
            <a:r>
              <a:rPr lang="tr-TR" sz="1800" dirty="0">
                <a:latin typeface="Times New Roman" panose="02020603050405020304" pitchFamily="18" charset="0"/>
                <a:cs typeface="Times New Roman" panose="02020603050405020304" pitchFamily="18" charset="0"/>
              </a:rPr>
              <a:t>in an </a:t>
            </a:r>
            <a:r>
              <a:rPr lang="tr-TR" sz="1800" dirty="0" err="1">
                <a:latin typeface="Times New Roman" panose="02020603050405020304" pitchFamily="18" charset="0"/>
                <a:cs typeface="Times New Roman" panose="02020603050405020304" pitchFamily="18" charset="0"/>
              </a:rPr>
              <a:t>article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which</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she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published</a:t>
            </a:r>
            <a:r>
              <a:rPr lang="tr-TR"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on April 23, 2016</a:t>
            </a:r>
            <a:r>
              <a:rPr lang="tr-TR" sz="1800" dirty="0">
                <a:latin typeface="Times New Roman" panose="02020603050405020304" pitchFamily="18" charset="0"/>
                <a:cs typeface="Times New Roman" panose="02020603050405020304" pitchFamily="18" charset="0"/>
              </a:rPr>
              <a:t>.</a:t>
            </a:r>
          </a:p>
          <a:p>
            <a:pPr marL="0" indent="0" algn="just">
              <a:spcAft>
                <a:spcPts val="1800"/>
              </a:spcAft>
              <a:buNone/>
            </a:pPr>
            <a:r>
              <a:rPr lang="en-US" sz="1800" dirty="0">
                <a:latin typeface="Times New Roman" panose="02020603050405020304" pitchFamily="18" charset="0"/>
                <a:cs typeface="Times New Roman" panose="02020603050405020304" pitchFamily="18" charset="0"/>
              </a:rPr>
              <a:t>Information technology has been used as a means of communication in vocational schools but its optimal utilization in internship programs</a:t>
            </a:r>
            <a:r>
              <a:rPr lang="tr-TR" sz="1800" dirty="0">
                <a:latin typeface="Times New Roman" panose="02020603050405020304" pitchFamily="18" charset="0"/>
                <a:cs typeface="Times New Roman" panose="02020603050405020304" pitchFamily="18" charset="0"/>
              </a:rPr>
              <a:t> is</a:t>
            </a:r>
            <a:r>
              <a:rPr lang="en-US" sz="1800" dirty="0">
                <a:latin typeface="Times New Roman" panose="02020603050405020304" pitchFamily="18" charset="0"/>
                <a:cs typeface="Times New Roman" panose="02020603050405020304" pitchFamily="18" charset="0"/>
              </a:rPr>
              <a:t> still low</a:t>
            </a:r>
            <a:r>
              <a:rPr lang="tr-TR" sz="1800" dirty="0">
                <a:latin typeface="Times New Roman" panose="02020603050405020304" pitchFamily="18" charset="0"/>
                <a:cs typeface="Times New Roman" panose="02020603050405020304" pitchFamily="18" charset="0"/>
              </a:rPr>
              <a:t>.</a:t>
            </a:r>
          </a:p>
          <a:p>
            <a:pPr marL="0" indent="0" algn="just">
              <a:spcAft>
                <a:spcPts val="1800"/>
              </a:spcAft>
              <a:buNone/>
            </a:pPr>
            <a:r>
              <a:rPr lang="tr-TR" sz="1800" dirty="0" err="1">
                <a:latin typeface="Times New Roman" panose="02020603050405020304" pitchFamily="18" charset="0"/>
                <a:cs typeface="Times New Roman" panose="02020603050405020304" pitchFamily="18" charset="0"/>
              </a:rPr>
              <a:t>The</a:t>
            </a:r>
            <a:r>
              <a:rPr lang="tr-TR" sz="1800" dirty="0">
                <a:latin typeface="Times New Roman" panose="02020603050405020304" pitchFamily="18" charset="0"/>
                <a:cs typeface="Times New Roman" panose="02020603050405020304" pitchFamily="18" charset="0"/>
              </a:rPr>
              <a:t> web-</a:t>
            </a:r>
            <a:r>
              <a:rPr lang="tr-TR" sz="1800" dirty="0" err="1">
                <a:latin typeface="Times New Roman" panose="02020603050405020304" pitchFamily="18" charset="0"/>
                <a:cs typeface="Times New Roman" panose="02020603050405020304" pitchFamily="18" charset="0"/>
              </a:rPr>
              <a:t>based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internship</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system</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contains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information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features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schedules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signups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daily</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journals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portfolio</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reports</a:t>
            </a:r>
            <a:r>
              <a:rPr lang="tr-TR" sz="1800" dirty="0">
                <a:latin typeface="Times New Roman" panose="02020603050405020304" pitchFamily="18" charset="0"/>
                <a:cs typeface="Times New Roman" panose="02020603050405020304" pitchFamily="18" charset="0"/>
              </a:rPr>
              <a:t>, final </a:t>
            </a:r>
            <a:r>
              <a:rPr lang="tr-TR" sz="1800" dirty="0" err="1">
                <a:latin typeface="Times New Roman" panose="02020603050405020304" pitchFamily="18" charset="0"/>
                <a:cs typeface="Times New Roman" panose="02020603050405020304" pitchFamily="18" charset="0"/>
              </a:rPr>
              <a:t>reports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database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backup</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and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guidance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systems</a:t>
            </a:r>
            <a:r>
              <a:rPr lang="tr-TR" sz="1800" dirty="0">
                <a:latin typeface="Times New Roman" panose="02020603050405020304" pitchFamily="18" charset="0"/>
                <a:cs typeface="Times New Roman" panose="02020603050405020304" pitchFamily="18" charset="0"/>
              </a:rPr>
              <a:t>. PHP, </a:t>
            </a:r>
            <a:r>
              <a:rPr lang="tr-TR" sz="1800" dirty="0" err="1">
                <a:latin typeface="Times New Roman" panose="02020603050405020304" pitchFamily="18" charset="0"/>
                <a:cs typeface="Times New Roman" panose="02020603050405020304" pitchFamily="18" charset="0"/>
              </a:rPr>
              <a:t>Bootstrap</a:t>
            </a:r>
            <a:r>
              <a:rPr lang="tr-TR" sz="1800" dirty="0">
                <a:latin typeface="Times New Roman" panose="02020603050405020304" pitchFamily="18" charset="0"/>
                <a:cs typeface="Times New Roman" panose="02020603050405020304" pitchFamily="18" charset="0"/>
              </a:rPr>
              <a:t>, CSS, HTML, </a:t>
            </a:r>
            <a:r>
              <a:rPr lang="tr-TR" sz="1800" dirty="0" err="1">
                <a:latin typeface="Times New Roman" panose="02020603050405020304" pitchFamily="18" charset="0"/>
                <a:cs typeface="Times New Roman" panose="02020603050405020304" pitchFamily="18" charset="0"/>
              </a:rPr>
              <a:t>JavaScript</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MySQL</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database</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and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Apache</a:t>
            </a:r>
            <a:r>
              <a:rPr lang="tr-TR" sz="1800" dirty="0">
                <a:latin typeface="Times New Roman" panose="02020603050405020304" pitchFamily="18" charset="0"/>
                <a:cs typeface="Times New Roman" panose="02020603050405020304" pitchFamily="18" charset="0"/>
              </a:rPr>
              <a:t> web server is a </a:t>
            </a:r>
            <a:r>
              <a:rPr lang="tr-TR" sz="1800" dirty="0" err="1">
                <a:latin typeface="Times New Roman" panose="02020603050405020304" pitchFamily="18" charset="0"/>
                <a:cs typeface="Times New Roman" panose="02020603050405020304" pitchFamily="18" charset="0"/>
              </a:rPr>
              <a:t>technology</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used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to</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develop</a:t>
            </a:r>
            <a:r>
              <a:rPr lang="tr-TR" sz="1800" dirty="0">
                <a:latin typeface="Times New Roman" panose="02020603050405020304" pitchFamily="18" charset="0"/>
                <a:cs typeface="Times New Roman" panose="02020603050405020304" pitchFamily="18" charset="0"/>
              </a:rPr>
              <a:t> web-</a:t>
            </a:r>
            <a:r>
              <a:rPr lang="tr-TR" sz="1800" dirty="0" err="1">
                <a:latin typeface="Times New Roman" panose="02020603050405020304" pitchFamily="18" charset="0"/>
                <a:cs typeface="Times New Roman" panose="02020603050405020304" pitchFamily="18" charset="0"/>
              </a:rPr>
              <a:t>based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internship</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information</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system</a:t>
            </a:r>
            <a:r>
              <a:rPr lang="tr-TR" sz="1800" dirty="0">
                <a:latin typeface="Times New Roman" panose="02020603050405020304" pitchFamily="18" charset="0"/>
                <a:cs typeface="Times New Roman" panose="02020603050405020304" pitchFamily="18" charset="0"/>
              </a:rPr>
              <a:t>.</a:t>
            </a:r>
          </a:p>
          <a:p>
            <a:pPr marL="0" indent="0" algn="just">
              <a:spcAft>
                <a:spcPts val="1800"/>
              </a:spcAft>
              <a:buNone/>
            </a:pPr>
            <a:r>
              <a:rPr lang="tr-TR" sz="1800" dirty="0" err="1">
                <a:latin typeface="Times New Roman" panose="02020603050405020304" pitchFamily="18" charset="0"/>
                <a:cs typeface="Times New Roman" panose="02020603050405020304" pitchFamily="18" charset="0"/>
              </a:rPr>
              <a:t>Finest</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example</a:t>
            </a:r>
            <a:r>
              <a:rPr lang="tr-TR" sz="1800" dirty="0">
                <a:latin typeface="Times New Roman" panose="02020603050405020304" pitchFamily="18" charset="0"/>
                <a:cs typeface="Times New Roman" panose="02020603050405020304" pitchFamily="18" charset="0"/>
              </a:rPr>
              <a:t> of </a:t>
            </a:r>
            <a:r>
              <a:rPr lang="tr-TR" sz="1800" dirty="0" err="1">
                <a:latin typeface="Times New Roman" panose="02020603050405020304" pitchFamily="18" charset="0"/>
                <a:cs typeface="Times New Roman" panose="02020603050405020304" pitchFamily="18" charset="0"/>
              </a:rPr>
              <a:t>this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subject</a:t>
            </a:r>
            <a:r>
              <a:rPr lang="tr-TR" sz="1800" dirty="0">
                <a:latin typeface="Times New Roman" panose="02020603050405020304" pitchFamily="18" charset="0"/>
                <a:cs typeface="Times New Roman" panose="02020603050405020304" pitchFamily="18" charset="0"/>
              </a:rPr>
              <a:t> is Information </a:t>
            </a:r>
            <a:r>
              <a:rPr lang="tr-TR" sz="1800" dirty="0" err="1">
                <a:latin typeface="Times New Roman" panose="02020603050405020304" pitchFamily="18" charset="0"/>
                <a:cs typeface="Times New Roman" panose="02020603050405020304" pitchFamily="18" charset="0"/>
              </a:rPr>
              <a:t>system</a:t>
            </a:r>
            <a:r>
              <a:rPr lang="tr-TR" sz="1800" dirty="0">
                <a:latin typeface="Times New Roman" panose="02020603050405020304" pitchFamily="18" charset="0"/>
                <a:cs typeface="Times New Roman" panose="02020603050405020304" pitchFamily="18" charset="0"/>
              </a:rPr>
              <a:t> of </a:t>
            </a:r>
            <a:r>
              <a:rPr lang="tr-TR" sz="1800" dirty="0" err="1">
                <a:latin typeface="Times New Roman" panose="02020603050405020304" pitchFamily="18" charset="0"/>
                <a:cs typeface="Times New Roman" panose="02020603050405020304" pitchFamily="18" charset="0"/>
              </a:rPr>
              <a:t>University</a:t>
            </a:r>
            <a:r>
              <a:rPr lang="tr-TR" sz="1800" dirty="0">
                <a:latin typeface="Times New Roman" panose="02020603050405020304" pitchFamily="18" charset="0"/>
                <a:cs typeface="Times New Roman" panose="02020603050405020304" pitchFamily="18" charset="0"/>
              </a:rPr>
              <a:t> of Notre </a:t>
            </a:r>
            <a:r>
              <a:rPr lang="tr-TR" sz="1800" dirty="0" err="1">
                <a:latin typeface="Times New Roman" panose="02020603050405020304" pitchFamily="18" charset="0"/>
                <a:cs typeface="Times New Roman" panose="02020603050405020304" pitchFamily="18" charset="0"/>
              </a:rPr>
              <a:t>Damme</a:t>
            </a:r>
            <a:r>
              <a:rPr lang="tr-TR"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Launched in 2012, the website was designed by an in-house team, and responsive design was among their top priorities.</a:t>
            </a:r>
          </a:p>
        </p:txBody>
      </p:sp>
      <p:sp>
        <p:nvSpPr>
          <p:cNvPr id="7" name="Rectangle 5"/>
          <p:cNvSpPr>
            <a:spLocks noChangeArrowheads="1"/>
          </p:cNvSpPr>
          <p:nvPr/>
        </p:nvSpPr>
        <p:spPr bwMode="auto">
          <a:xfrm>
            <a:off x="647700" y="29765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9" name="Resim 8">
            <a:extLst>
              <a:ext uri="{FF2B5EF4-FFF2-40B4-BE49-F238E27FC236}">
                <a16:creationId xmlns="" xmlns:a16="http://schemas.microsoft.com/office/drawing/2014/main" id="{66282D7B-4281-412C-BE03-9D7D7C508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501" y="2083329"/>
            <a:ext cx="2882499" cy="4425885"/>
          </a:xfrm>
          <a:prstGeom prst="rect">
            <a:avLst/>
          </a:prstGeom>
        </p:spPr>
      </p:pic>
    </p:spTree>
    <p:extLst>
      <p:ext uri="{BB962C8B-B14F-4D97-AF65-F5344CB8AC3E}">
        <p14:creationId xmlns:p14="http://schemas.microsoft.com/office/powerpoint/2010/main" val="2950503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MATERIAL and METHOD</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200"/>
              </a:spcAft>
              <a:buNone/>
            </a:pPr>
            <a:r>
              <a:rPr lang="tr-TR" sz="1800" b="1" dirty="0">
                <a:latin typeface="Times New Roman" panose="02020603050405020304" pitchFamily="18" charset="0"/>
                <a:cs typeface="Times New Roman" panose="02020603050405020304" pitchFamily="18" charset="0"/>
              </a:rPr>
              <a:t>3.1. </a:t>
            </a:r>
            <a:r>
              <a:rPr lang="tr-TR" sz="1800" b="1" dirty="0" err="1">
                <a:latin typeface="Times New Roman" panose="02020603050405020304" pitchFamily="18" charset="0"/>
                <a:cs typeface="Times New Roman" panose="02020603050405020304" pitchFamily="18" charset="0"/>
              </a:rPr>
              <a:t>Material</a:t>
            </a:r>
            <a:endParaRPr lang="tr-TR" sz="1800" b="1" dirty="0">
              <a:latin typeface="Times New Roman" panose="02020603050405020304" pitchFamily="18" charset="0"/>
              <a:cs typeface="Times New Roman" panose="02020603050405020304" pitchFamily="18" charset="0"/>
            </a:endParaRPr>
          </a:p>
          <a:p>
            <a:pPr marL="0" indent="0" algn="just">
              <a:spcAft>
                <a:spcPts val="1200"/>
              </a:spcAft>
              <a:buNone/>
            </a:pPr>
            <a:r>
              <a:rPr lang="en-US" sz="1800" dirty="0">
                <a:latin typeface="Times New Roman" panose="02020603050405020304" pitchFamily="18" charset="0"/>
                <a:cs typeface="Times New Roman" panose="02020603050405020304" pitchFamily="18" charset="0"/>
              </a:rPr>
              <a:t>Our project is a web-based application for ease of access. Development for the web part was made with Node.js. Express.js, Handlebars.js, </a:t>
            </a:r>
            <a:r>
              <a:rPr lang="en-US" sz="1800" dirty="0" err="1">
                <a:latin typeface="Times New Roman" panose="02020603050405020304" pitchFamily="18" charset="0"/>
                <a:cs typeface="Times New Roman" panose="02020603050405020304" pitchFamily="18" charset="0"/>
              </a:rPr>
              <a:t>JWToken</a:t>
            </a:r>
            <a:r>
              <a:rPr lang="en-US" sz="1800" dirty="0">
                <a:latin typeface="Times New Roman" panose="02020603050405020304" pitchFamily="18" charset="0"/>
                <a:cs typeface="Times New Roman" panose="02020603050405020304" pitchFamily="18" charset="0"/>
              </a:rPr>
              <a:t>, etc. modules were included to facilitate some parts of the project. A MySQL database is used to store data from users. </a:t>
            </a:r>
            <a:endParaRPr lang="tr-TR"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In order to navigate the front-end of the system, the router method in the Express.js module of Node.js was used at the back-end. Visualization was provided within the site with CSS files. </a:t>
            </a:r>
          </a:p>
          <a:p>
            <a:pPr marL="0" indent="0">
              <a:buNone/>
            </a:pPr>
            <a:r>
              <a:rPr lang="en-US" sz="1800" dirty="0">
                <a:latin typeface="Times New Roman" panose="02020603050405020304" pitchFamily="18" charset="0"/>
                <a:cs typeface="Times New Roman" panose="02020603050405020304" pitchFamily="18" charset="0"/>
              </a:rPr>
              <a:t>The mobile application of the project was written in Java language over the Android Studio (version 4.0). Also, PHP was used in order to connect the application to the database. </a:t>
            </a:r>
            <a:endParaRPr lang="tr-TR"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57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 xmlns:a16="http://schemas.microsoft.com/office/drawing/2014/main" id="{050B0858-4C3B-4462-BFDD-451D00E7F198}"/>
              </a:ext>
            </a:extLst>
          </p:cNvPr>
          <p:cNvSpPr>
            <a:spLocks noGrp="1"/>
          </p:cNvSpPr>
          <p:nvPr>
            <p:ph idx="1"/>
          </p:nvPr>
        </p:nvSpPr>
        <p:spPr>
          <a:xfrm>
            <a:off x="838200" y="1866507"/>
            <a:ext cx="10515600" cy="4310456"/>
          </a:xfrm>
        </p:spPr>
        <p:txBody>
          <a:bodyPr/>
          <a:lstStyle/>
          <a:p>
            <a:pPr marL="0" indent="0" algn="just">
              <a:spcAft>
                <a:spcPts val="1200"/>
              </a:spcAft>
              <a:buNone/>
            </a:pPr>
            <a:endParaRPr lang="tr-TR" sz="1800" b="1" dirty="0">
              <a:latin typeface="Times New Roman" panose="02020603050405020304" pitchFamily="18" charset="0"/>
              <a:cs typeface="Times New Roman" panose="02020603050405020304" pitchFamily="18" charset="0"/>
            </a:endParaRPr>
          </a:p>
          <a:p>
            <a:pPr marL="0" indent="0" algn="just">
              <a:spcAft>
                <a:spcPts val="1200"/>
              </a:spcAft>
              <a:buNone/>
            </a:pPr>
            <a:r>
              <a:rPr lang="tr-TR" sz="1800" b="1" dirty="0">
                <a:latin typeface="Times New Roman" panose="02020603050405020304" pitchFamily="18" charset="0"/>
                <a:cs typeface="Times New Roman" panose="02020603050405020304" pitchFamily="18" charset="0"/>
              </a:rPr>
              <a:t>3</a:t>
            </a:r>
            <a:r>
              <a:rPr lang="en-US" sz="1800" b="1" dirty="0">
                <a:latin typeface="Times New Roman" panose="02020603050405020304" pitchFamily="18" charset="0"/>
                <a:cs typeface="Times New Roman" panose="02020603050405020304" pitchFamily="18" charset="0"/>
              </a:rPr>
              <a:t>.</a:t>
            </a:r>
            <a:r>
              <a:rPr lang="tr-TR" sz="1800" b="1" dirty="0">
                <a:latin typeface="Times New Roman" panose="02020603050405020304" pitchFamily="18" charset="0"/>
                <a:cs typeface="Times New Roman" panose="02020603050405020304" pitchFamily="18" charset="0"/>
              </a:rPr>
              <a:t>2</a:t>
            </a:r>
            <a:r>
              <a:rPr lang="en-US" sz="1800" b="1" dirty="0">
                <a:latin typeface="Times New Roman" panose="02020603050405020304" pitchFamily="18" charset="0"/>
                <a:cs typeface="Times New Roman" panose="02020603050405020304" pitchFamily="18" charset="0"/>
              </a:rPr>
              <a:t>. Method</a:t>
            </a:r>
          </a:p>
          <a:p>
            <a:pPr marL="0" indent="0" algn="just">
              <a:spcAft>
                <a:spcPts val="1200"/>
              </a:spcAft>
              <a:buNone/>
            </a:pPr>
            <a:r>
              <a:rPr lang="en-US" sz="1800" dirty="0">
                <a:latin typeface="Times New Roman" panose="02020603050405020304" pitchFamily="18" charset="0"/>
                <a:cs typeface="Times New Roman" panose="02020603050405020304" pitchFamily="18" charset="0"/>
              </a:rPr>
              <a:t>During the development process, the Agile Development method w</a:t>
            </a:r>
            <a:r>
              <a:rPr lang="tr-TR" sz="1800" dirty="0">
                <a:latin typeface="Times New Roman" panose="02020603050405020304" pitchFamily="18" charset="0"/>
                <a:cs typeface="Times New Roman" panose="02020603050405020304" pitchFamily="18" charset="0"/>
              </a:rPr>
              <a:t>as</a:t>
            </a:r>
            <a:r>
              <a:rPr lang="en-US" sz="1800" dirty="0">
                <a:latin typeface="Times New Roman" panose="02020603050405020304" pitchFamily="18" charset="0"/>
                <a:cs typeface="Times New Roman" panose="02020603050405020304" pitchFamily="18" charset="0"/>
              </a:rPr>
              <a:t> applied to the project. With the weekly presentations</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that</a:t>
            </a:r>
            <a:r>
              <a:rPr lang="en-US" sz="1800" dirty="0">
                <a:latin typeface="Times New Roman" panose="02020603050405020304" pitchFamily="18" charset="0"/>
                <a:cs typeface="Times New Roman" panose="02020603050405020304" pitchFamily="18" charset="0"/>
              </a:rPr>
              <a:t> we ma</a:t>
            </a:r>
            <a:r>
              <a:rPr lang="tr-TR" sz="1800"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e with our mentor, new Requirements w</a:t>
            </a:r>
            <a:r>
              <a:rPr lang="tr-TR" sz="1800" dirty="0">
                <a:latin typeface="Times New Roman" panose="02020603050405020304" pitchFamily="18" charset="0"/>
                <a:cs typeface="Times New Roman" panose="02020603050405020304" pitchFamily="18" charset="0"/>
              </a:rPr>
              <a:t>ere</a:t>
            </a:r>
            <a:r>
              <a:rPr lang="en-US" sz="1800" dirty="0">
                <a:latin typeface="Times New Roman" panose="02020603050405020304" pitchFamily="18" charset="0"/>
                <a:cs typeface="Times New Roman" panose="02020603050405020304" pitchFamily="18" charset="0"/>
              </a:rPr>
              <a:t> determined and implemented</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each</a:t>
            </a:r>
            <a:r>
              <a:rPr lang="tr-TR" sz="1800" dirty="0">
                <a:latin typeface="Times New Roman" panose="02020603050405020304" pitchFamily="18" charset="0"/>
                <a:cs typeface="Times New Roman" panose="02020603050405020304" pitchFamily="18" charset="0"/>
              </a:rPr>
              <a:t> </a:t>
            </a:r>
            <a:r>
              <a:rPr lang="tr-TR" sz="1800" dirty="0" err="1">
                <a:latin typeface="Times New Roman" panose="02020603050405020304" pitchFamily="18" charset="0"/>
                <a:cs typeface="Times New Roman" panose="02020603050405020304" pitchFamily="18" charset="0"/>
              </a:rPr>
              <a:t>week</a:t>
            </a:r>
            <a:r>
              <a:rPr lang="en-US" sz="1800" dirty="0">
                <a:latin typeface="Times New Roman" panose="02020603050405020304" pitchFamily="18" charset="0"/>
                <a:cs typeface="Times New Roman" panose="02020603050405020304" pitchFamily="18" charset="0"/>
              </a:rPr>
              <a:t>.</a:t>
            </a:r>
            <a:endParaRPr lang="tr-TR" sz="1800" dirty="0">
              <a:latin typeface="Times New Roman" panose="02020603050405020304" pitchFamily="18" charset="0"/>
              <a:cs typeface="Times New Roman" panose="02020603050405020304" pitchFamily="18" charset="0"/>
            </a:endParaRPr>
          </a:p>
          <a:p>
            <a:pPr marL="0" indent="0" algn="just">
              <a:spcAft>
                <a:spcPts val="1200"/>
              </a:spcAft>
              <a:buNone/>
            </a:pPr>
            <a:r>
              <a:rPr lang="en-US" sz="1800" dirty="0">
                <a:latin typeface="Times New Roman" panose="02020603050405020304" pitchFamily="18" charset="0"/>
                <a:cs typeface="Times New Roman" panose="02020603050405020304" pitchFamily="18" charset="0"/>
              </a:rPr>
              <a:t>During the project development stages, the source codes were shared by the group members on </a:t>
            </a:r>
            <a:r>
              <a:rPr lang="en-US" sz="1800" dirty="0" err="1">
                <a:latin typeface="Times New Roman" panose="02020603050405020304" pitchFamily="18" charset="0"/>
                <a:cs typeface="Times New Roman" panose="02020603050405020304" pitchFamily="18" charset="0"/>
              </a:rPr>
              <a:t>Github</a:t>
            </a:r>
            <a:r>
              <a:rPr lang="en-US" sz="1800" dirty="0">
                <a:latin typeface="Times New Roman" panose="02020603050405020304" pitchFamily="18" charset="0"/>
                <a:cs typeface="Times New Roman" panose="02020603050405020304" pitchFamily="18" charset="0"/>
              </a:rPr>
              <a:t>. In this way, an effective working environment was provided. </a:t>
            </a:r>
            <a:endParaRPr lang="tr-TR" sz="1800" dirty="0">
              <a:latin typeface="Times New Roman" panose="02020603050405020304" pitchFamily="18" charset="0"/>
              <a:cs typeface="Times New Roman" panose="02020603050405020304" pitchFamily="18" charset="0"/>
            </a:endParaRPr>
          </a:p>
          <a:p>
            <a:endParaRPr lang="tr-TR" dirty="0"/>
          </a:p>
        </p:txBody>
      </p:sp>
    </p:spTree>
    <p:extLst>
      <p:ext uri="{BB962C8B-B14F-4D97-AF65-F5344CB8AC3E}">
        <p14:creationId xmlns:p14="http://schemas.microsoft.com/office/powerpoint/2010/main" val="2438602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EXPERIMENTS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7E6CED3-D8EA-4663-BF55-BAD1FAAC65F9}"/>
              </a:ext>
            </a:extLst>
          </p:cNvPr>
          <p:cNvSpPr>
            <a:spLocks noGrp="1"/>
          </p:cNvSpPr>
          <p:nvPr>
            <p:ph idx="1"/>
          </p:nvPr>
        </p:nvSpPr>
        <p:spPr>
          <a:xfrm>
            <a:off x="831819" y="2080866"/>
            <a:ext cx="10377604" cy="806836"/>
          </a:xfrm>
        </p:spPr>
        <p:txBody>
          <a:bodyPr>
            <a:normAutofit/>
          </a:bodyPr>
          <a:lstStyle/>
          <a:p>
            <a:pPr marL="0" indent="0" algn="just">
              <a:spcAft>
                <a:spcPts val="1800"/>
              </a:spcAft>
              <a:buNone/>
            </a:pPr>
            <a:r>
              <a:rPr lang="tr-TR" sz="1800" dirty="0">
                <a:latin typeface="Times New Roman" panose="02020603050405020304" pitchFamily="18" charset="0"/>
                <a:cs typeface="Times New Roman" panose="02020603050405020304" pitchFamily="18" charset="0"/>
              </a:rPr>
              <a:t>A</a:t>
            </a:r>
            <a:r>
              <a:rPr lang="en-US" sz="1800" dirty="0" err="1">
                <a:latin typeface="Times New Roman" panose="02020603050405020304" pitchFamily="18" charset="0"/>
                <a:cs typeface="Times New Roman" panose="02020603050405020304" pitchFamily="18" charset="0"/>
              </a:rPr>
              <a:t>fter</a:t>
            </a:r>
            <a:r>
              <a:rPr lang="en-US" sz="1800" dirty="0">
                <a:latin typeface="Times New Roman" panose="02020603050405020304" pitchFamily="18" charset="0"/>
                <a:cs typeface="Times New Roman" panose="02020603050405020304" pitchFamily="18" charset="0"/>
              </a:rPr>
              <a:t> entering the required information of the students or people with permission in the system, the MySQL database was used to keep this information.</a:t>
            </a:r>
            <a:endParaRPr lang="tr-TR" sz="18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545" y="2738562"/>
            <a:ext cx="7690152" cy="3920470"/>
          </a:xfrm>
          <a:prstGeom prst="rect">
            <a:avLst/>
          </a:prstGeom>
        </p:spPr>
      </p:pic>
    </p:spTree>
    <p:extLst>
      <p:ext uri="{BB962C8B-B14F-4D97-AF65-F5344CB8AC3E}">
        <p14:creationId xmlns:p14="http://schemas.microsoft.com/office/powerpoint/2010/main" val="3498235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EXPERIMENTS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İçerik Yer Tutucusu 5"/>
          <p:cNvSpPr>
            <a:spLocks noGrp="1"/>
          </p:cNvSpPr>
          <p:nvPr>
            <p:ph idx="1"/>
          </p:nvPr>
        </p:nvSpPr>
        <p:spPr>
          <a:xfrm>
            <a:off x="927100" y="2082800"/>
            <a:ext cx="10107734" cy="817563"/>
          </a:xfrm>
        </p:spPr>
        <p:txBody>
          <a:bodyPr>
            <a:normAutofit/>
          </a:bodyPr>
          <a:lstStyle/>
          <a:p>
            <a:pPr marL="0" indent="0">
              <a:buNone/>
            </a:pP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first</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pages</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encountered</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when</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system</a:t>
            </a:r>
            <a:r>
              <a:rPr lang="tr-TR" sz="1800" dirty="0" smtClean="0">
                <a:latin typeface="Times New Roman" panose="02020603050405020304" pitchFamily="18" charset="0"/>
                <a:cs typeface="Times New Roman" panose="02020603050405020304" pitchFamily="18" charset="0"/>
              </a:rPr>
              <a:t> is </a:t>
            </a:r>
            <a:r>
              <a:rPr lang="tr-TR" sz="1800" dirty="0" err="1" smtClean="0">
                <a:latin typeface="Times New Roman" panose="02020603050405020304" pitchFamily="18" charset="0"/>
                <a:cs typeface="Times New Roman" panose="02020603050405020304" pitchFamily="18" charset="0"/>
              </a:rPr>
              <a:t>opened</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are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login</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and</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register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pages</a:t>
            </a:r>
            <a:r>
              <a:rPr lang="tr-TR" sz="1800" dirty="0" smtClean="0">
                <a:latin typeface="Times New Roman" panose="02020603050405020304" pitchFamily="18" charset="0"/>
                <a:cs typeface="Times New Roman" panose="02020603050405020304" pitchFamily="18" charset="0"/>
              </a:rPr>
              <a:t>. Here, </a:t>
            </a:r>
            <a:r>
              <a:rPr lang="tr-TR" sz="1800" dirty="0" err="1" smtClean="0">
                <a:latin typeface="Times New Roman" panose="02020603050405020304" pitchFamily="18" charset="0"/>
                <a:cs typeface="Times New Roman" panose="02020603050405020304" pitchFamily="18" charset="0"/>
              </a:rPr>
              <a:t>users</a:t>
            </a:r>
            <a:r>
              <a:rPr lang="tr-TR" sz="1800" dirty="0" smtClean="0">
                <a:latin typeface="Times New Roman" panose="02020603050405020304" pitchFamily="18" charset="0"/>
                <a:cs typeface="Times New Roman" panose="02020603050405020304" pitchFamily="18" charset="0"/>
              </a:rPr>
              <a:t> can </a:t>
            </a:r>
            <a:r>
              <a:rPr lang="tr-TR" sz="1800" dirty="0" err="1" smtClean="0">
                <a:latin typeface="Times New Roman" panose="02020603050405020304" pitchFamily="18" charset="0"/>
                <a:cs typeface="Times New Roman" panose="02020603050405020304" pitchFamily="18" charset="0"/>
              </a:rPr>
              <a:t>easily</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register</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and</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log</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into</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the</a:t>
            </a:r>
            <a:r>
              <a:rPr lang="tr-TR" sz="1800" dirty="0" smtClean="0">
                <a:latin typeface="Times New Roman" panose="02020603050405020304" pitchFamily="18" charset="0"/>
                <a:cs typeface="Times New Roman" panose="02020603050405020304" pitchFamily="18" charset="0"/>
              </a:rPr>
              <a:t> </a:t>
            </a:r>
            <a:r>
              <a:rPr lang="tr-TR" sz="1800" dirty="0" err="1" smtClean="0">
                <a:latin typeface="Times New Roman" panose="02020603050405020304" pitchFamily="18" charset="0"/>
                <a:cs typeface="Times New Roman" panose="02020603050405020304" pitchFamily="18" charset="0"/>
              </a:rPr>
              <a:t>system</a:t>
            </a:r>
            <a:r>
              <a:rPr lang="tr-TR" sz="1800" dirty="0" smtClean="0">
                <a:latin typeface="Times New Roman" panose="02020603050405020304" pitchFamily="18" charset="0"/>
                <a:cs typeface="Times New Roman" panose="02020603050405020304" pitchFamily="18" charset="0"/>
              </a:rPr>
              <a:t>.</a:t>
            </a:r>
            <a:endParaRPr lang="tr-TR" sz="1800" dirty="0">
              <a:latin typeface="Times New Roman" panose="02020603050405020304" pitchFamily="18" charset="0"/>
              <a:cs typeface="Times New Roman" panose="02020603050405020304" pitchFamily="18" charset="0"/>
            </a:endParaRPr>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800" y="2900364"/>
            <a:ext cx="5918200" cy="3957636"/>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0363"/>
            <a:ext cx="6273800" cy="3957636"/>
          </a:xfrm>
          <a:prstGeom prst="rect">
            <a:avLst/>
          </a:prstGeom>
        </p:spPr>
      </p:pic>
    </p:spTree>
    <p:extLst>
      <p:ext uri="{BB962C8B-B14F-4D97-AF65-F5344CB8AC3E}">
        <p14:creationId xmlns:p14="http://schemas.microsoft.com/office/powerpoint/2010/main" val="20754812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1329</Words>
  <Application>Microsoft Office PowerPoint</Application>
  <PresentationFormat>Geniş ekran</PresentationFormat>
  <Paragraphs>81</Paragraphs>
  <Slides>16</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16</vt:i4>
      </vt:variant>
    </vt:vector>
  </HeadingPairs>
  <TitlesOfParts>
    <vt:vector size="21" baseType="lpstr">
      <vt:lpstr>Arial</vt:lpstr>
      <vt:lpstr>Calibri</vt:lpstr>
      <vt:lpstr>Calibri Light</vt:lpstr>
      <vt:lpstr>Times New Roman</vt:lpstr>
      <vt:lpstr>Office Theme</vt:lpstr>
      <vt:lpstr>PowerPoint Sunusu</vt:lpstr>
      <vt:lpstr>CONTENTS</vt:lpstr>
      <vt:lpstr>1. INTRODUCTION</vt:lpstr>
      <vt:lpstr>PowerPoint Sunusu</vt:lpstr>
      <vt:lpstr>2. LITERATURE </vt:lpstr>
      <vt:lpstr>3. MATERIAL and METHOD</vt:lpstr>
      <vt:lpstr>PowerPoint Sunusu</vt:lpstr>
      <vt:lpstr>4. EXPERIMENTS</vt:lpstr>
      <vt:lpstr>4. EXPERIMENTS</vt:lpstr>
      <vt:lpstr>PowerPoint Sunusu</vt:lpstr>
      <vt:lpstr>4. EXPERIMENTS</vt:lpstr>
      <vt:lpstr>PowerPoint Sunusu</vt:lpstr>
      <vt:lpstr>PowerPoint Sunusu</vt:lpstr>
      <vt:lpstr>5. CONCLUSION</vt:lpstr>
      <vt:lpstr>REFERENCES</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Toshiba</dc:creator>
  <cp:lastModifiedBy>lenovo</cp:lastModifiedBy>
  <cp:revision>89</cp:revision>
  <dcterms:created xsi:type="dcterms:W3CDTF">2020-01-04T11:06:46Z</dcterms:created>
  <dcterms:modified xsi:type="dcterms:W3CDTF">2021-01-21T20:58:22Z</dcterms:modified>
</cp:coreProperties>
</file>